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1" r:id="rId2"/>
    <p:sldId id="263" r:id="rId3"/>
    <p:sldId id="264" r:id="rId4"/>
    <p:sldId id="262" r:id="rId5"/>
    <p:sldId id="269" r:id="rId6"/>
    <p:sldId id="265" r:id="rId7"/>
    <p:sldId id="275" r:id="rId8"/>
    <p:sldId id="270" r:id="rId9"/>
    <p:sldId id="271" r:id="rId10"/>
    <p:sldId id="272" r:id="rId11"/>
    <p:sldId id="273" r:id="rId12"/>
    <p:sldId id="274" r:id="rId13"/>
    <p:sldId id="276" r:id="rId14"/>
    <p:sldId id="277" r:id="rId15"/>
    <p:sldId id="278" r:id="rId16"/>
    <p:sldId id="279" r:id="rId17"/>
    <p:sldId id="280" r:id="rId18"/>
    <p:sldId id="281" r:id="rId19"/>
    <p:sldId id="282" r:id="rId20"/>
    <p:sldId id="292" r:id="rId21"/>
    <p:sldId id="293" r:id="rId22"/>
    <p:sldId id="294" r:id="rId23"/>
    <p:sldId id="295" r:id="rId24"/>
    <p:sldId id="310" r:id="rId25"/>
    <p:sldId id="308" r:id="rId26"/>
    <p:sldId id="297" r:id="rId27"/>
    <p:sldId id="298" r:id="rId28"/>
    <p:sldId id="299" r:id="rId29"/>
    <p:sldId id="309" r:id="rId30"/>
    <p:sldId id="300" r:id="rId31"/>
    <p:sldId id="302" r:id="rId32"/>
    <p:sldId id="283" r:id="rId33"/>
    <p:sldId id="285" r:id="rId34"/>
    <p:sldId id="284" r:id="rId35"/>
    <p:sldId id="286" r:id="rId36"/>
    <p:sldId id="287" r:id="rId37"/>
    <p:sldId id="288" r:id="rId38"/>
    <p:sldId id="289" r:id="rId39"/>
    <p:sldId id="290" r:id="rId40"/>
    <p:sldId id="291" r:id="rId41"/>
    <p:sldId id="303" r:id="rId42"/>
    <p:sldId id="304" r:id="rId43"/>
    <p:sldId id="305" r:id="rId44"/>
    <p:sldId id="30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96" d="100"/>
          <a:sy n="96" d="100"/>
        </p:scale>
        <p:origin x="1094"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39E87-C364-4B39-BDD5-45D2BA37C5D1}" type="datetimeFigureOut">
              <a:rPr lang="fr-FR" smtClean="0"/>
              <a:t>17/01/2025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5F60E-8B6F-43F1-8721-5CADA4FD81C7}" type="slidenum">
              <a:rPr lang="fr-FR" smtClean="0"/>
              <a:t>‹N°›</a:t>
            </a:fld>
            <a:endParaRPr lang="fr-FR"/>
          </a:p>
        </p:txBody>
      </p:sp>
    </p:spTree>
    <p:extLst>
      <p:ext uri="{BB962C8B-B14F-4D97-AF65-F5344CB8AC3E}">
        <p14:creationId xmlns:p14="http://schemas.microsoft.com/office/powerpoint/2010/main" val="175162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Janvier  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327124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Janvier  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200136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Janvier  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183428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Janvier  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323740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Janvier  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232005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Janvier  2025</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30689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Janvier  2025</a:t>
            </a: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1104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Janvier  2025</a:t>
            </a: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188115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Janvier  2025</a:t>
            </a: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305989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Janvier  2025</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78172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Janvier  2025</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458764C-DB0C-4BF5-83F1-E0AD8F5B8BB6}" type="slidenum">
              <a:rPr lang="fr-FR" smtClean="0"/>
              <a:t>‹N°›</a:t>
            </a:fld>
            <a:endParaRPr lang="fr-FR"/>
          </a:p>
        </p:txBody>
      </p:sp>
    </p:spTree>
    <p:extLst>
      <p:ext uri="{BB962C8B-B14F-4D97-AF65-F5344CB8AC3E}">
        <p14:creationId xmlns:p14="http://schemas.microsoft.com/office/powerpoint/2010/main" val="404448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fr-FR"/>
              <a:t>Janvier  2025</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58764C-DB0C-4BF5-83F1-E0AD8F5B8BB6}" type="slidenum">
              <a:rPr lang="fr-FR" smtClean="0"/>
              <a:t>‹N°›</a:t>
            </a:fld>
            <a:endParaRPr lang="fr-FR"/>
          </a:p>
        </p:txBody>
      </p:sp>
    </p:spTree>
    <p:extLst>
      <p:ext uri="{BB962C8B-B14F-4D97-AF65-F5344CB8AC3E}">
        <p14:creationId xmlns:p14="http://schemas.microsoft.com/office/powerpoint/2010/main" val="1438442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nmonm.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ctrTitle"/>
          </p:nvPr>
        </p:nvSpPr>
        <p:spPr>
          <a:xfrm>
            <a:off x="1143000" y="2493171"/>
            <a:ext cx="6858000" cy="754856"/>
          </a:xfrm>
        </p:spPr>
        <p:txBody>
          <a:bodyPr>
            <a:normAutofit/>
          </a:bodyPr>
          <a:lstStyle/>
          <a:p>
            <a:pPr eaLnBrk="1" hangingPunct="1">
              <a:defRPr/>
            </a:pPr>
            <a:r>
              <a:rPr lang="fr-FR" sz="3000" dirty="0">
                <a:solidFill>
                  <a:srgbClr val="0070C0"/>
                </a:solidFill>
              </a:rPr>
              <a:t>Manuel d’utilisation du CRM* de Netanswer</a:t>
            </a:r>
          </a:p>
        </p:txBody>
      </p:sp>
      <p:sp>
        <p:nvSpPr>
          <p:cNvPr id="58372" name="Rectangle 4"/>
          <p:cNvSpPr>
            <a:spLocks noGrp="1" noChangeArrowheads="1"/>
          </p:cNvSpPr>
          <p:nvPr>
            <p:ph type="subTitle" idx="1"/>
          </p:nvPr>
        </p:nvSpPr>
        <p:spPr>
          <a:xfrm>
            <a:off x="1057275" y="4538663"/>
            <a:ext cx="6858000" cy="523875"/>
          </a:xfrm>
        </p:spPr>
        <p:txBody>
          <a:bodyPr>
            <a:normAutofit fontScale="55000" lnSpcReduction="20000"/>
          </a:bodyPr>
          <a:lstStyle/>
          <a:p>
            <a:pPr algn="l" eaLnBrk="1" hangingPunct="1">
              <a:defRPr/>
            </a:pPr>
            <a:r>
              <a:rPr lang="fr-FR" dirty="0">
                <a:solidFill>
                  <a:srgbClr val="0070C0"/>
                </a:solidFill>
              </a:rPr>
              <a:t>(*) Client Relationship Management – Gestion de la relation client</a:t>
            </a:r>
          </a:p>
          <a:p>
            <a:pPr eaLnBrk="1" hangingPunct="1">
              <a:defRPr/>
            </a:pPr>
            <a:r>
              <a:rPr lang="fr-FR" dirty="0">
                <a:solidFill>
                  <a:srgbClr val="0070C0"/>
                </a:solidFill>
              </a:rPr>
              <a:t>Janvier  2025 -  Mise à jour 5</a:t>
            </a:r>
          </a:p>
          <a:p>
            <a:pPr algn="l" eaLnBrk="1" hangingPunct="1">
              <a:defRPr/>
            </a:pPr>
            <a:endParaRPr lang="fr-FR" sz="1500" dirty="0">
              <a:solidFill>
                <a:srgbClr val="FFFF00"/>
              </a:solidFill>
            </a:endParaRPr>
          </a:p>
        </p:txBody>
      </p:sp>
      <p:pic>
        <p:nvPicPr>
          <p:cNvPr id="3" name="Image 2" descr="Une image contenant texte, Police, écriture manuscrite, lettre&#10;&#10;Description générée automatiquement">
            <a:extLst>
              <a:ext uri="{FF2B5EF4-FFF2-40B4-BE49-F238E27FC236}">
                <a16:creationId xmlns:a16="http://schemas.microsoft.com/office/drawing/2014/main" id="{DDEDD777-3525-0CF6-AD54-24F16C20E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0368" y="1366838"/>
            <a:ext cx="3034665" cy="1057275"/>
          </a:xfrm>
          <a:prstGeom prst="rect">
            <a:avLst/>
          </a:prstGeom>
        </p:spPr>
      </p:pic>
      <p:sp>
        <p:nvSpPr>
          <p:cNvPr id="2" name="Espace réservé de la date 1">
            <a:extLst>
              <a:ext uri="{FF2B5EF4-FFF2-40B4-BE49-F238E27FC236}">
                <a16:creationId xmlns:a16="http://schemas.microsoft.com/office/drawing/2014/main" id="{AC5B7D76-CDB1-B09F-0B3C-3F4C42689FA6}"/>
              </a:ext>
            </a:extLst>
          </p:cNvPr>
          <p:cNvSpPr>
            <a:spLocks noGrp="1"/>
          </p:cNvSpPr>
          <p:nvPr>
            <p:ph type="dt" sz="half" idx="10"/>
          </p:nvPr>
        </p:nvSpPr>
        <p:spPr/>
        <p:txBody>
          <a:bodyPr/>
          <a:lstStyle/>
          <a:p>
            <a:r>
              <a:rPr lang="fr-FR" dirty="0"/>
              <a:t>Janvier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Examen de la fiche d’un membre – Onglet Général</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pic>
        <p:nvPicPr>
          <p:cNvPr id="6" name="Image 5">
            <a:extLst>
              <a:ext uri="{FF2B5EF4-FFF2-40B4-BE49-F238E27FC236}">
                <a16:creationId xmlns:a16="http://schemas.microsoft.com/office/drawing/2014/main" id="{BDBCDA69-7029-56A8-2223-15B6E66A2151}"/>
              </a:ext>
            </a:extLst>
          </p:cNvPr>
          <p:cNvPicPr>
            <a:picLocks noChangeAspect="1"/>
          </p:cNvPicPr>
          <p:nvPr/>
        </p:nvPicPr>
        <p:blipFill>
          <a:blip r:embed="rId2"/>
          <a:stretch>
            <a:fillRect/>
          </a:stretch>
        </p:blipFill>
        <p:spPr>
          <a:xfrm>
            <a:off x="738231" y="701369"/>
            <a:ext cx="4891787" cy="5593534"/>
          </a:xfrm>
          <a:prstGeom prst="rect">
            <a:avLst/>
          </a:prstGeom>
        </p:spPr>
      </p:pic>
      <p:sp>
        <p:nvSpPr>
          <p:cNvPr id="8" name="ZoneTexte 7">
            <a:extLst>
              <a:ext uri="{FF2B5EF4-FFF2-40B4-BE49-F238E27FC236}">
                <a16:creationId xmlns:a16="http://schemas.microsoft.com/office/drawing/2014/main" id="{9FB391A8-6877-90C3-D81F-ED2C5CF94FE8}"/>
              </a:ext>
            </a:extLst>
          </p:cNvPr>
          <p:cNvSpPr txBox="1"/>
          <p:nvPr/>
        </p:nvSpPr>
        <p:spPr>
          <a:xfrm>
            <a:off x="5885379" y="802037"/>
            <a:ext cx="2374609" cy="1815882"/>
          </a:xfrm>
          <a:prstGeom prst="rect">
            <a:avLst/>
          </a:prstGeom>
          <a:noFill/>
        </p:spPr>
        <p:txBody>
          <a:bodyPr wrap="square" rtlCol="0">
            <a:spAutoFit/>
          </a:bodyPr>
          <a:lstStyle/>
          <a:p>
            <a:r>
              <a:rPr lang="fr-FR" sz="1400" dirty="0"/>
              <a:t>L’onglet Général donne l’essentiel des informations du membre ainsi que les fonctions occupées au sein de l’association.</a:t>
            </a:r>
          </a:p>
          <a:p>
            <a:r>
              <a:rPr lang="fr-FR" sz="1400" dirty="0"/>
              <a:t>AMT signifie que l’Adresse, le Mail et le Téléphone ont été renseignés </a:t>
            </a:r>
          </a:p>
        </p:txBody>
      </p:sp>
    </p:spTree>
    <p:extLst>
      <p:ext uri="{BB962C8B-B14F-4D97-AF65-F5344CB8AC3E}">
        <p14:creationId xmlns:p14="http://schemas.microsoft.com/office/powerpoint/2010/main" val="293500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Examen de la fiche d’un membre – Onglet Etat-Civil</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pic>
        <p:nvPicPr>
          <p:cNvPr id="10" name="Image 9">
            <a:extLst>
              <a:ext uri="{FF2B5EF4-FFF2-40B4-BE49-F238E27FC236}">
                <a16:creationId xmlns:a16="http://schemas.microsoft.com/office/drawing/2014/main" id="{E19BA7BF-D0DE-E911-C2AA-01EC02C4CE9B}"/>
              </a:ext>
            </a:extLst>
          </p:cNvPr>
          <p:cNvPicPr>
            <a:picLocks noChangeAspect="1"/>
          </p:cNvPicPr>
          <p:nvPr/>
        </p:nvPicPr>
        <p:blipFill>
          <a:blip r:embed="rId2"/>
          <a:stretch>
            <a:fillRect/>
          </a:stretch>
        </p:blipFill>
        <p:spPr>
          <a:xfrm>
            <a:off x="4658458" y="1579390"/>
            <a:ext cx="3981838" cy="1884972"/>
          </a:xfrm>
          <a:prstGeom prst="rect">
            <a:avLst/>
          </a:prstGeom>
        </p:spPr>
      </p:pic>
      <p:sp>
        <p:nvSpPr>
          <p:cNvPr id="11" name="ZoneTexte 10">
            <a:extLst>
              <a:ext uri="{FF2B5EF4-FFF2-40B4-BE49-F238E27FC236}">
                <a16:creationId xmlns:a16="http://schemas.microsoft.com/office/drawing/2014/main" id="{361306BC-608F-548B-ADA7-28B35191F31B}"/>
              </a:ext>
            </a:extLst>
          </p:cNvPr>
          <p:cNvSpPr txBox="1"/>
          <p:nvPr/>
        </p:nvSpPr>
        <p:spPr>
          <a:xfrm>
            <a:off x="461394" y="5142451"/>
            <a:ext cx="4110606" cy="738664"/>
          </a:xfrm>
          <a:prstGeom prst="rect">
            <a:avLst/>
          </a:prstGeom>
          <a:noFill/>
        </p:spPr>
        <p:txBody>
          <a:bodyPr wrap="square" rtlCol="0">
            <a:spAutoFit/>
          </a:bodyPr>
          <a:lstStyle/>
          <a:p>
            <a:r>
              <a:rPr lang="fr-FR" sz="1400" dirty="0"/>
              <a:t>Le cycle de vie doit être renseigné, par exemple  en cas de démission. Le décès d’un membre est signalé par l’insertion de sa date de décès.</a:t>
            </a:r>
          </a:p>
        </p:txBody>
      </p:sp>
      <p:pic>
        <p:nvPicPr>
          <p:cNvPr id="14" name="Image 13" descr="Une image contenant texte, capture d’écran, diagramme, nombre&#10;&#10;Description générée automatiquement">
            <a:extLst>
              <a:ext uri="{FF2B5EF4-FFF2-40B4-BE49-F238E27FC236}">
                <a16:creationId xmlns:a16="http://schemas.microsoft.com/office/drawing/2014/main" id="{8AF80771-74B9-26DF-DAEA-282A998FC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95" y="1579390"/>
            <a:ext cx="4206605" cy="3497883"/>
          </a:xfrm>
          <a:prstGeom prst="rect">
            <a:avLst/>
          </a:prstGeom>
        </p:spPr>
      </p:pic>
      <p:sp>
        <p:nvSpPr>
          <p:cNvPr id="15" name="ZoneTexte 14">
            <a:extLst>
              <a:ext uri="{FF2B5EF4-FFF2-40B4-BE49-F238E27FC236}">
                <a16:creationId xmlns:a16="http://schemas.microsoft.com/office/drawing/2014/main" id="{C3D645ED-EDCF-FEB4-3A06-B72CD8B411C3}"/>
              </a:ext>
            </a:extLst>
          </p:cNvPr>
          <p:cNvSpPr txBox="1"/>
          <p:nvPr/>
        </p:nvSpPr>
        <p:spPr>
          <a:xfrm>
            <a:off x="4857226" y="3503051"/>
            <a:ext cx="3783070" cy="738664"/>
          </a:xfrm>
          <a:prstGeom prst="rect">
            <a:avLst/>
          </a:prstGeom>
          <a:noFill/>
        </p:spPr>
        <p:txBody>
          <a:bodyPr wrap="square" rtlCol="0">
            <a:spAutoFit/>
          </a:bodyPr>
          <a:lstStyle/>
          <a:p>
            <a:r>
              <a:rPr lang="fr-FR" sz="1400" dirty="0"/>
              <a:t>Plus bas dans l’onglet, il est possible d’ajouter des commentaires (origine du décès motif de la démission etc..)</a:t>
            </a:r>
          </a:p>
        </p:txBody>
      </p:sp>
      <p:pic>
        <p:nvPicPr>
          <p:cNvPr id="17" name="Image 16">
            <a:extLst>
              <a:ext uri="{FF2B5EF4-FFF2-40B4-BE49-F238E27FC236}">
                <a16:creationId xmlns:a16="http://schemas.microsoft.com/office/drawing/2014/main" id="{2CD63A07-F2EC-BBEA-2DFD-63036A5154BB}"/>
              </a:ext>
            </a:extLst>
          </p:cNvPr>
          <p:cNvPicPr>
            <a:picLocks noChangeAspect="1"/>
          </p:cNvPicPr>
          <p:nvPr/>
        </p:nvPicPr>
        <p:blipFill>
          <a:blip r:embed="rId4"/>
          <a:stretch>
            <a:fillRect/>
          </a:stretch>
        </p:blipFill>
        <p:spPr>
          <a:xfrm>
            <a:off x="5716161" y="4601743"/>
            <a:ext cx="2065199" cy="464860"/>
          </a:xfrm>
          <a:prstGeom prst="rect">
            <a:avLst/>
          </a:prstGeom>
        </p:spPr>
      </p:pic>
      <p:sp>
        <p:nvSpPr>
          <p:cNvPr id="19" name="ZoneTexte 18">
            <a:extLst>
              <a:ext uri="{FF2B5EF4-FFF2-40B4-BE49-F238E27FC236}">
                <a16:creationId xmlns:a16="http://schemas.microsoft.com/office/drawing/2014/main" id="{ABC5EAA6-2C8A-EA82-7B33-54F2C118F126}"/>
              </a:ext>
            </a:extLst>
          </p:cNvPr>
          <p:cNvSpPr txBox="1"/>
          <p:nvPr/>
        </p:nvSpPr>
        <p:spPr>
          <a:xfrm>
            <a:off x="4572001" y="5377574"/>
            <a:ext cx="4337108" cy="523220"/>
          </a:xfrm>
          <a:prstGeom prst="rect">
            <a:avLst/>
          </a:prstGeom>
          <a:noFill/>
        </p:spPr>
        <p:txBody>
          <a:bodyPr wrap="square" rtlCol="0">
            <a:spAutoFit/>
          </a:bodyPr>
          <a:lstStyle/>
          <a:p>
            <a:r>
              <a:rPr lang="fr-FR" sz="1400" dirty="0">
                <a:solidFill>
                  <a:srgbClr val="FF0000"/>
                </a:solidFill>
              </a:rPr>
              <a:t>Attention, la fiche d’un membre est modifiée seulement après avoir cliqué sur enregistrer !</a:t>
            </a:r>
          </a:p>
        </p:txBody>
      </p:sp>
      <p:cxnSp>
        <p:nvCxnSpPr>
          <p:cNvPr id="6" name="Connecteur droit avec flèche 5">
            <a:extLst>
              <a:ext uri="{FF2B5EF4-FFF2-40B4-BE49-F238E27FC236}">
                <a16:creationId xmlns:a16="http://schemas.microsoft.com/office/drawing/2014/main" id="{042F0204-26A7-2362-AC90-D3877948EF84}"/>
              </a:ext>
            </a:extLst>
          </p:cNvPr>
          <p:cNvCxnSpPr/>
          <p:nvPr/>
        </p:nvCxnSpPr>
        <p:spPr>
          <a:xfrm flipV="1">
            <a:off x="7013196" y="4848837"/>
            <a:ext cx="109057" cy="5287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49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Examen de la fiche d’un membre – Onglets Etat-Civil et Suivi adhérent</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pic>
        <p:nvPicPr>
          <p:cNvPr id="6" name="Image 5">
            <a:extLst>
              <a:ext uri="{FF2B5EF4-FFF2-40B4-BE49-F238E27FC236}">
                <a16:creationId xmlns:a16="http://schemas.microsoft.com/office/drawing/2014/main" id="{B674E2ED-94CA-8640-DB85-A810809DC43D}"/>
              </a:ext>
            </a:extLst>
          </p:cNvPr>
          <p:cNvPicPr>
            <a:picLocks noChangeAspect="1"/>
          </p:cNvPicPr>
          <p:nvPr/>
        </p:nvPicPr>
        <p:blipFill>
          <a:blip r:embed="rId2"/>
          <a:stretch>
            <a:fillRect/>
          </a:stretch>
        </p:blipFill>
        <p:spPr>
          <a:xfrm>
            <a:off x="788565" y="1082455"/>
            <a:ext cx="6859774" cy="1354099"/>
          </a:xfrm>
          <a:prstGeom prst="rect">
            <a:avLst/>
          </a:prstGeom>
        </p:spPr>
      </p:pic>
      <p:sp>
        <p:nvSpPr>
          <p:cNvPr id="7" name="ZoneTexte 6">
            <a:extLst>
              <a:ext uri="{FF2B5EF4-FFF2-40B4-BE49-F238E27FC236}">
                <a16:creationId xmlns:a16="http://schemas.microsoft.com/office/drawing/2014/main" id="{3A527916-C8E6-E400-FFB2-3B43CA882D75}"/>
              </a:ext>
            </a:extLst>
          </p:cNvPr>
          <p:cNvSpPr txBox="1"/>
          <p:nvPr/>
        </p:nvSpPr>
        <p:spPr>
          <a:xfrm>
            <a:off x="1275127" y="2567103"/>
            <a:ext cx="7382311" cy="523220"/>
          </a:xfrm>
          <a:prstGeom prst="rect">
            <a:avLst/>
          </a:prstGeom>
          <a:noFill/>
        </p:spPr>
        <p:txBody>
          <a:bodyPr wrap="square" rtlCol="0">
            <a:spAutoFit/>
          </a:bodyPr>
          <a:lstStyle/>
          <a:p>
            <a:r>
              <a:rPr lang="fr-FR" sz="1400" dirty="0"/>
              <a:t>Cet onglet rassemble les informations liées à l’entrée dans l’association, à la décoration et à la fonction assurée dans l’association </a:t>
            </a:r>
          </a:p>
        </p:txBody>
      </p:sp>
      <p:pic>
        <p:nvPicPr>
          <p:cNvPr id="9" name="Image 8">
            <a:extLst>
              <a:ext uri="{FF2B5EF4-FFF2-40B4-BE49-F238E27FC236}">
                <a16:creationId xmlns:a16="http://schemas.microsoft.com/office/drawing/2014/main" id="{AFF48F70-FE6F-7029-04AA-AB83E4138667}"/>
              </a:ext>
            </a:extLst>
          </p:cNvPr>
          <p:cNvPicPr>
            <a:picLocks noChangeAspect="1"/>
          </p:cNvPicPr>
          <p:nvPr/>
        </p:nvPicPr>
        <p:blipFill>
          <a:blip r:embed="rId3"/>
          <a:stretch>
            <a:fillRect/>
          </a:stretch>
        </p:blipFill>
        <p:spPr>
          <a:xfrm>
            <a:off x="1392559" y="3288310"/>
            <a:ext cx="5679347" cy="2256179"/>
          </a:xfrm>
          <a:prstGeom prst="rect">
            <a:avLst/>
          </a:prstGeom>
        </p:spPr>
      </p:pic>
      <p:sp>
        <p:nvSpPr>
          <p:cNvPr id="12" name="ZoneTexte 11">
            <a:extLst>
              <a:ext uri="{FF2B5EF4-FFF2-40B4-BE49-F238E27FC236}">
                <a16:creationId xmlns:a16="http://schemas.microsoft.com/office/drawing/2014/main" id="{79FA9D73-4FCC-7CD7-3164-7A8DA4A5468C}"/>
              </a:ext>
            </a:extLst>
          </p:cNvPr>
          <p:cNvSpPr txBox="1"/>
          <p:nvPr/>
        </p:nvSpPr>
        <p:spPr>
          <a:xfrm>
            <a:off x="788565" y="5702582"/>
            <a:ext cx="7207166" cy="307777"/>
          </a:xfrm>
          <a:prstGeom prst="rect">
            <a:avLst/>
          </a:prstGeom>
          <a:noFill/>
        </p:spPr>
        <p:txBody>
          <a:bodyPr wrap="none" rtlCol="0">
            <a:spAutoFit/>
          </a:bodyPr>
          <a:lstStyle/>
          <a:p>
            <a:r>
              <a:rPr lang="fr-FR" sz="1400" dirty="0"/>
              <a:t>Cet onglet rassemble la date d’entrée dans l’association et les informations sur  l’honorariat</a:t>
            </a:r>
          </a:p>
        </p:txBody>
      </p:sp>
    </p:spTree>
    <p:extLst>
      <p:ext uri="{BB962C8B-B14F-4D97-AF65-F5344CB8AC3E}">
        <p14:creationId xmlns:p14="http://schemas.microsoft.com/office/powerpoint/2010/main" val="414523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Examen de la fiche d’un membre – Onglet Mail/Abonnements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pic>
        <p:nvPicPr>
          <p:cNvPr id="6" name="Image 5">
            <a:extLst>
              <a:ext uri="{FF2B5EF4-FFF2-40B4-BE49-F238E27FC236}">
                <a16:creationId xmlns:a16="http://schemas.microsoft.com/office/drawing/2014/main" id="{BFC6E314-5514-510F-3A6C-B107FF432212}"/>
              </a:ext>
            </a:extLst>
          </p:cNvPr>
          <p:cNvPicPr>
            <a:picLocks noChangeAspect="1"/>
          </p:cNvPicPr>
          <p:nvPr/>
        </p:nvPicPr>
        <p:blipFill>
          <a:blip r:embed="rId2"/>
          <a:stretch>
            <a:fillRect/>
          </a:stretch>
        </p:blipFill>
        <p:spPr>
          <a:xfrm>
            <a:off x="562456" y="922787"/>
            <a:ext cx="8019088" cy="4747963"/>
          </a:xfrm>
          <a:prstGeom prst="rect">
            <a:avLst/>
          </a:prstGeom>
        </p:spPr>
      </p:pic>
      <p:sp>
        <p:nvSpPr>
          <p:cNvPr id="8" name="ZoneTexte 7">
            <a:extLst>
              <a:ext uri="{FF2B5EF4-FFF2-40B4-BE49-F238E27FC236}">
                <a16:creationId xmlns:a16="http://schemas.microsoft.com/office/drawing/2014/main" id="{2C2847B3-6F0B-EB23-E46F-14541AD2E39A}"/>
              </a:ext>
            </a:extLst>
          </p:cNvPr>
          <p:cNvSpPr txBox="1"/>
          <p:nvPr/>
        </p:nvSpPr>
        <p:spPr>
          <a:xfrm>
            <a:off x="931178" y="5529890"/>
            <a:ext cx="7491369" cy="523220"/>
          </a:xfrm>
          <a:prstGeom prst="rect">
            <a:avLst/>
          </a:prstGeom>
          <a:noFill/>
        </p:spPr>
        <p:txBody>
          <a:bodyPr wrap="square" rtlCol="0">
            <a:spAutoFit/>
          </a:bodyPr>
          <a:lstStyle/>
          <a:p>
            <a:r>
              <a:rPr lang="fr-FR" sz="1400" dirty="0"/>
              <a:t>Cet onglet rassemble les informations nécessaires pour contacter l’adhérent. Elles sont issues de sa fiche personnelle </a:t>
            </a:r>
          </a:p>
        </p:txBody>
      </p:sp>
    </p:spTree>
    <p:extLst>
      <p:ext uri="{BB962C8B-B14F-4D97-AF65-F5344CB8AC3E}">
        <p14:creationId xmlns:p14="http://schemas.microsoft.com/office/powerpoint/2010/main" val="170383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Examen de la fiche d’un membre – Onglet Paiements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pic>
        <p:nvPicPr>
          <p:cNvPr id="7" name="Image 6">
            <a:extLst>
              <a:ext uri="{FF2B5EF4-FFF2-40B4-BE49-F238E27FC236}">
                <a16:creationId xmlns:a16="http://schemas.microsoft.com/office/drawing/2014/main" id="{C6451C3D-F0BC-7C84-2D97-FE61F3637DB8}"/>
              </a:ext>
            </a:extLst>
          </p:cNvPr>
          <p:cNvPicPr>
            <a:picLocks noChangeAspect="1"/>
          </p:cNvPicPr>
          <p:nvPr/>
        </p:nvPicPr>
        <p:blipFill>
          <a:blip r:embed="rId2"/>
          <a:stretch>
            <a:fillRect/>
          </a:stretch>
        </p:blipFill>
        <p:spPr>
          <a:xfrm>
            <a:off x="352337" y="802037"/>
            <a:ext cx="8439325" cy="4454257"/>
          </a:xfrm>
          <a:prstGeom prst="rect">
            <a:avLst/>
          </a:prstGeom>
        </p:spPr>
      </p:pic>
      <p:sp>
        <p:nvSpPr>
          <p:cNvPr id="9" name="ZoneTexte 8">
            <a:extLst>
              <a:ext uri="{FF2B5EF4-FFF2-40B4-BE49-F238E27FC236}">
                <a16:creationId xmlns:a16="http://schemas.microsoft.com/office/drawing/2014/main" id="{420907A1-F278-B038-9338-2329FC17421A}"/>
              </a:ext>
            </a:extLst>
          </p:cNvPr>
          <p:cNvSpPr txBox="1"/>
          <p:nvPr/>
        </p:nvSpPr>
        <p:spPr>
          <a:xfrm>
            <a:off x="628650" y="5461233"/>
            <a:ext cx="8163012" cy="954107"/>
          </a:xfrm>
          <a:prstGeom prst="rect">
            <a:avLst/>
          </a:prstGeom>
          <a:noFill/>
        </p:spPr>
        <p:txBody>
          <a:bodyPr wrap="square" rtlCol="0">
            <a:spAutoFit/>
          </a:bodyPr>
          <a:lstStyle/>
          <a:p>
            <a:r>
              <a:rPr lang="fr-FR" sz="1400" dirty="0"/>
              <a:t>L’ensemble des paiements (cotisations, suppléments, abonnements, abandons de frais) est affiché, année par année. En passant la souris sur les icônes vertes, le détail du paiement s’affiche et en cliquant dessus, il est possible de modifier le paiement s’il n’a pas été remisé, et de télécharger le reçu fiscal correspondant.</a:t>
            </a:r>
          </a:p>
        </p:txBody>
      </p:sp>
    </p:spTree>
    <p:extLst>
      <p:ext uri="{BB962C8B-B14F-4D97-AF65-F5344CB8AC3E}">
        <p14:creationId xmlns:p14="http://schemas.microsoft.com/office/powerpoint/2010/main" val="123863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Examen de la fiche d’un membre – Onglet Adresse Perso</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sp>
        <p:nvSpPr>
          <p:cNvPr id="9" name="ZoneTexte 8">
            <a:extLst>
              <a:ext uri="{FF2B5EF4-FFF2-40B4-BE49-F238E27FC236}">
                <a16:creationId xmlns:a16="http://schemas.microsoft.com/office/drawing/2014/main" id="{420907A1-F278-B038-9338-2329FC17421A}"/>
              </a:ext>
            </a:extLst>
          </p:cNvPr>
          <p:cNvSpPr txBox="1"/>
          <p:nvPr/>
        </p:nvSpPr>
        <p:spPr>
          <a:xfrm>
            <a:off x="761730" y="5761310"/>
            <a:ext cx="8163012" cy="523220"/>
          </a:xfrm>
          <a:prstGeom prst="rect">
            <a:avLst/>
          </a:prstGeom>
          <a:noFill/>
        </p:spPr>
        <p:txBody>
          <a:bodyPr wrap="square" rtlCol="0">
            <a:spAutoFit/>
          </a:bodyPr>
          <a:lstStyle/>
          <a:p>
            <a:r>
              <a:rPr lang="fr-FR" sz="1400" dirty="0"/>
              <a:t>C’est dans cet onglet que peuvent être modifiées les coordonnées de l’adhérent. Les retours de courriers sont  également affichés. </a:t>
            </a:r>
            <a:endParaRPr lang="fr-FR" sz="1400" dirty="0">
              <a:solidFill>
                <a:srgbClr val="FF0000"/>
              </a:solidFill>
            </a:endParaRPr>
          </a:p>
        </p:txBody>
      </p:sp>
      <p:pic>
        <p:nvPicPr>
          <p:cNvPr id="10" name="Image 9" descr="Une image contenant texte, capture d’écran, logiciel, nombre&#10;&#10;Description générée automatiquement">
            <a:extLst>
              <a:ext uri="{FF2B5EF4-FFF2-40B4-BE49-F238E27FC236}">
                <a16:creationId xmlns:a16="http://schemas.microsoft.com/office/drawing/2014/main" id="{05E7C86A-4978-A7E4-3D8C-1417DFE73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30" y="931179"/>
            <a:ext cx="7295677" cy="4758310"/>
          </a:xfrm>
          <a:prstGeom prst="rect">
            <a:avLst/>
          </a:prstGeom>
        </p:spPr>
      </p:pic>
      <p:cxnSp>
        <p:nvCxnSpPr>
          <p:cNvPr id="12" name="Connecteur droit avec flèche 11">
            <a:extLst>
              <a:ext uri="{FF2B5EF4-FFF2-40B4-BE49-F238E27FC236}">
                <a16:creationId xmlns:a16="http://schemas.microsoft.com/office/drawing/2014/main" id="{AA9EBA08-D241-222C-BD84-125D0B4461E5}"/>
              </a:ext>
            </a:extLst>
          </p:cNvPr>
          <p:cNvCxnSpPr/>
          <p:nvPr/>
        </p:nvCxnSpPr>
        <p:spPr>
          <a:xfrm flipH="1" flipV="1">
            <a:off x="3313651" y="2231472"/>
            <a:ext cx="4362276" cy="35298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92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fontScale="90000"/>
          </a:bodyPr>
          <a:lstStyle/>
          <a:p>
            <a:pPr algn="ctr"/>
            <a:r>
              <a:rPr lang="fr-FR" sz="2000" dirty="0"/>
              <a:t>Examen de la fiche d’un membre – Onglets Adresse Professionnelle et Historique Pro</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sp>
        <p:nvSpPr>
          <p:cNvPr id="9" name="ZoneTexte 8">
            <a:extLst>
              <a:ext uri="{FF2B5EF4-FFF2-40B4-BE49-F238E27FC236}">
                <a16:creationId xmlns:a16="http://schemas.microsoft.com/office/drawing/2014/main" id="{420907A1-F278-B038-9338-2329FC17421A}"/>
              </a:ext>
            </a:extLst>
          </p:cNvPr>
          <p:cNvSpPr txBox="1"/>
          <p:nvPr/>
        </p:nvSpPr>
        <p:spPr>
          <a:xfrm>
            <a:off x="812064" y="5184496"/>
            <a:ext cx="8163012" cy="523220"/>
          </a:xfrm>
          <a:prstGeom prst="rect">
            <a:avLst/>
          </a:prstGeom>
          <a:noFill/>
        </p:spPr>
        <p:txBody>
          <a:bodyPr wrap="square" rtlCol="0">
            <a:spAutoFit/>
          </a:bodyPr>
          <a:lstStyle/>
          <a:p>
            <a:r>
              <a:rPr lang="fr-FR" sz="1400" dirty="0"/>
              <a:t>Ces deux onglets sont utilisés pour renseigner les informations des compagnons ayant encore une activité professionnelle.</a:t>
            </a:r>
          </a:p>
        </p:txBody>
      </p:sp>
      <p:pic>
        <p:nvPicPr>
          <p:cNvPr id="6" name="Image 5">
            <a:extLst>
              <a:ext uri="{FF2B5EF4-FFF2-40B4-BE49-F238E27FC236}">
                <a16:creationId xmlns:a16="http://schemas.microsoft.com/office/drawing/2014/main" id="{6B04E275-1F82-8C87-B407-5F29041EA2FA}"/>
              </a:ext>
            </a:extLst>
          </p:cNvPr>
          <p:cNvPicPr>
            <a:picLocks noChangeAspect="1"/>
          </p:cNvPicPr>
          <p:nvPr/>
        </p:nvPicPr>
        <p:blipFill>
          <a:blip r:embed="rId2"/>
          <a:stretch>
            <a:fillRect/>
          </a:stretch>
        </p:blipFill>
        <p:spPr>
          <a:xfrm>
            <a:off x="1279780" y="1198012"/>
            <a:ext cx="6332769" cy="3337849"/>
          </a:xfrm>
          <a:prstGeom prst="rect">
            <a:avLst/>
          </a:prstGeom>
        </p:spPr>
      </p:pic>
    </p:spTree>
    <p:extLst>
      <p:ext uri="{BB962C8B-B14F-4D97-AF65-F5344CB8AC3E}">
        <p14:creationId xmlns:p14="http://schemas.microsoft.com/office/powerpoint/2010/main" val="338563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Examen de la fiche d’un membre – Onglet Interactions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sp>
        <p:nvSpPr>
          <p:cNvPr id="9" name="ZoneTexte 8">
            <a:extLst>
              <a:ext uri="{FF2B5EF4-FFF2-40B4-BE49-F238E27FC236}">
                <a16:creationId xmlns:a16="http://schemas.microsoft.com/office/drawing/2014/main" id="{420907A1-F278-B038-9338-2329FC17421A}"/>
              </a:ext>
            </a:extLst>
          </p:cNvPr>
          <p:cNvSpPr txBox="1"/>
          <p:nvPr/>
        </p:nvSpPr>
        <p:spPr>
          <a:xfrm>
            <a:off x="694618" y="5295578"/>
            <a:ext cx="8163012" cy="523220"/>
          </a:xfrm>
          <a:prstGeom prst="rect">
            <a:avLst/>
          </a:prstGeom>
          <a:noFill/>
        </p:spPr>
        <p:txBody>
          <a:bodyPr wrap="square" rtlCol="0">
            <a:spAutoFit/>
          </a:bodyPr>
          <a:lstStyle/>
          <a:p>
            <a:r>
              <a:rPr lang="fr-FR" sz="1400" dirty="0"/>
              <a:t>Cet onglet recense toutes les interactions avec l’adhérent ; en particulier l’envoi des revues et de certains mails. En cliquant sur la case noire, les informations détaillées de l’interaction s’affichent</a:t>
            </a:r>
          </a:p>
        </p:txBody>
      </p:sp>
      <p:pic>
        <p:nvPicPr>
          <p:cNvPr id="7" name="Image 6">
            <a:extLst>
              <a:ext uri="{FF2B5EF4-FFF2-40B4-BE49-F238E27FC236}">
                <a16:creationId xmlns:a16="http://schemas.microsoft.com/office/drawing/2014/main" id="{7FCEDA55-2E40-ABFA-B90B-BAA2FF006FF0}"/>
              </a:ext>
            </a:extLst>
          </p:cNvPr>
          <p:cNvPicPr>
            <a:picLocks noChangeAspect="1"/>
          </p:cNvPicPr>
          <p:nvPr/>
        </p:nvPicPr>
        <p:blipFill>
          <a:blip r:embed="rId2"/>
          <a:stretch>
            <a:fillRect/>
          </a:stretch>
        </p:blipFill>
        <p:spPr>
          <a:xfrm>
            <a:off x="186292" y="1297417"/>
            <a:ext cx="8646103" cy="3502780"/>
          </a:xfrm>
          <a:prstGeom prst="rect">
            <a:avLst/>
          </a:prstGeom>
        </p:spPr>
      </p:pic>
    </p:spTree>
    <p:extLst>
      <p:ext uri="{BB962C8B-B14F-4D97-AF65-F5344CB8AC3E}">
        <p14:creationId xmlns:p14="http://schemas.microsoft.com/office/powerpoint/2010/main" val="236862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Examen de la fiche d’un membre – Onglet Confidentialité</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9" name="ZoneTexte 8">
            <a:extLst>
              <a:ext uri="{FF2B5EF4-FFF2-40B4-BE49-F238E27FC236}">
                <a16:creationId xmlns:a16="http://schemas.microsoft.com/office/drawing/2014/main" id="{420907A1-F278-B038-9338-2329FC17421A}"/>
              </a:ext>
            </a:extLst>
          </p:cNvPr>
          <p:cNvSpPr txBox="1"/>
          <p:nvPr/>
        </p:nvSpPr>
        <p:spPr>
          <a:xfrm>
            <a:off x="694618" y="5295578"/>
            <a:ext cx="8163012" cy="523220"/>
          </a:xfrm>
          <a:prstGeom prst="rect">
            <a:avLst/>
          </a:prstGeom>
          <a:noFill/>
        </p:spPr>
        <p:txBody>
          <a:bodyPr wrap="square" rtlCol="0">
            <a:spAutoFit/>
          </a:bodyPr>
          <a:lstStyle/>
          <a:p>
            <a:r>
              <a:rPr lang="fr-FR" sz="1400" dirty="0"/>
              <a:t>Cet onglet reprend les informations que le membre, en ayant activé son espace privé, a souhaité laisser voir sur la page profil de son espace privé.</a:t>
            </a:r>
          </a:p>
        </p:txBody>
      </p:sp>
      <p:pic>
        <p:nvPicPr>
          <p:cNvPr id="6" name="Image 5">
            <a:extLst>
              <a:ext uri="{FF2B5EF4-FFF2-40B4-BE49-F238E27FC236}">
                <a16:creationId xmlns:a16="http://schemas.microsoft.com/office/drawing/2014/main" id="{83D44B9F-70A6-15B4-02F8-3C65457059C7}"/>
              </a:ext>
            </a:extLst>
          </p:cNvPr>
          <p:cNvPicPr>
            <a:picLocks noChangeAspect="1"/>
          </p:cNvPicPr>
          <p:nvPr/>
        </p:nvPicPr>
        <p:blipFill>
          <a:blip r:embed="rId2"/>
          <a:stretch>
            <a:fillRect/>
          </a:stretch>
        </p:blipFill>
        <p:spPr>
          <a:xfrm>
            <a:off x="1093357" y="802037"/>
            <a:ext cx="7365534" cy="4106934"/>
          </a:xfrm>
          <a:prstGeom prst="rect">
            <a:avLst/>
          </a:prstGeom>
        </p:spPr>
      </p:pic>
    </p:spTree>
    <p:extLst>
      <p:ext uri="{BB962C8B-B14F-4D97-AF65-F5344CB8AC3E}">
        <p14:creationId xmlns:p14="http://schemas.microsoft.com/office/powerpoint/2010/main" val="59714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Examen de la fiche d’un membre – Onglet Groupe</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9" name="ZoneTexte 8">
            <a:extLst>
              <a:ext uri="{FF2B5EF4-FFF2-40B4-BE49-F238E27FC236}">
                <a16:creationId xmlns:a16="http://schemas.microsoft.com/office/drawing/2014/main" id="{420907A1-F278-B038-9338-2329FC17421A}"/>
              </a:ext>
            </a:extLst>
          </p:cNvPr>
          <p:cNvSpPr txBox="1"/>
          <p:nvPr/>
        </p:nvSpPr>
        <p:spPr>
          <a:xfrm>
            <a:off x="628650" y="4724961"/>
            <a:ext cx="8163012" cy="1169551"/>
          </a:xfrm>
          <a:prstGeom prst="rect">
            <a:avLst/>
          </a:prstGeom>
          <a:noFill/>
        </p:spPr>
        <p:txBody>
          <a:bodyPr wrap="square" rtlCol="0">
            <a:spAutoFit/>
          </a:bodyPr>
          <a:lstStyle/>
          <a:p>
            <a:r>
              <a:rPr lang="fr-FR" sz="1400" dirty="0"/>
              <a:t>Lorsqu’un membre arrive dans une section, la case correspondante est cochée. Pour l’affecter à un secteur, il faut cocher optionnellement la case de son secteur .</a:t>
            </a:r>
          </a:p>
          <a:p>
            <a:r>
              <a:rPr lang="fr-FR" sz="1400" dirty="0"/>
              <a:t>Lorsqu’un membre informe la section qu’il la quitte et qu’il donne son adresse de destination, il faut la modifier dans sa fiche. Ensuite, il faut décocher d’abord la section d’origine puis,  cocher celle de destination pour l’intégrer dans ses membres et sélectionner éventuellement le secteur</a:t>
            </a:r>
          </a:p>
        </p:txBody>
      </p:sp>
      <p:pic>
        <p:nvPicPr>
          <p:cNvPr id="7" name="Image 6">
            <a:extLst>
              <a:ext uri="{FF2B5EF4-FFF2-40B4-BE49-F238E27FC236}">
                <a16:creationId xmlns:a16="http://schemas.microsoft.com/office/drawing/2014/main" id="{A6A775E4-BB90-02FA-823A-15C6F76ED82A}"/>
              </a:ext>
            </a:extLst>
          </p:cNvPr>
          <p:cNvPicPr>
            <a:picLocks noChangeAspect="1"/>
          </p:cNvPicPr>
          <p:nvPr/>
        </p:nvPicPr>
        <p:blipFill>
          <a:blip r:embed="rId2"/>
          <a:stretch>
            <a:fillRect/>
          </a:stretch>
        </p:blipFill>
        <p:spPr>
          <a:xfrm>
            <a:off x="820452" y="802037"/>
            <a:ext cx="7207811" cy="3922924"/>
          </a:xfrm>
          <a:prstGeom prst="rect">
            <a:avLst/>
          </a:prstGeom>
        </p:spPr>
      </p:pic>
    </p:spTree>
    <p:extLst>
      <p:ext uri="{BB962C8B-B14F-4D97-AF65-F5344CB8AC3E}">
        <p14:creationId xmlns:p14="http://schemas.microsoft.com/office/powerpoint/2010/main" val="98921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6050" y="536895"/>
            <a:ext cx="3061982" cy="369332"/>
          </a:xfrm>
          <a:prstGeom prst="rect">
            <a:avLst/>
          </a:prstGeom>
          <a:noFill/>
        </p:spPr>
        <p:txBody>
          <a:bodyPr wrap="square" rtlCol="0">
            <a:spAutoFit/>
          </a:bodyPr>
          <a:lstStyle/>
          <a:p>
            <a:pPr algn="ctr"/>
            <a:r>
              <a:rPr lang="fr-FR" dirty="0">
                <a:solidFill>
                  <a:srgbClr val="002060"/>
                </a:solidFill>
              </a:rPr>
              <a:t>Table des matières</a:t>
            </a:r>
            <a:endParaRPr lang="fr-FR" dirty="0"/>
          </a:p>
        </p:txBody>
      </p:sp>
      <p:sp>
        <p:nvSpPr>
          <p:cNvPr id="6" name="ZoneTexte 5">
            <a:extLst>
              <a:ext uri="{FF2B5EF4-FFF2-40B4-BE49-F238E27FC236}">
                <a16:creationId xmlns:a16="http://schemas.microsoft.com/office/drawing/2014/main" id="{4B27B695-D187-B7DB-0347-DF3A62F3ED07}"/>
              </a:ext>
            </a:extLst>
          </p:cNvPr>
          <p:cNvSpPr txBox="1"/>
          <p:nvPr/>
        </p:nvSpPr>
        <p:spPr>
          <a:xfrm>
            <a:off x="1068466" y="1560352"/>
            <a:ext cx="3952749" cy="5047536"/>
          </a:xfrm>
          <a:prstGeom prst="rect">
            <a:avLst/>
          </a:prstGeom>
          <a:noFill/>
        </p:spPr>
        <p:txBody>
          <a:bodyPr wrap="none" rtlCol="0">
            <a:spAutoFit/>
          </a:bodyPr>
          <a:lstStyle/>
          <a:p>
            <a:r>
              <a:rPr lang="fr-FR" sz="1400" dirty="0"/>
              <a:t>Présentation générale</a:t>
            </a:r>
          </a:p>
          <a:p>
            <a:r>
              <a:rPr lang="fr-FR" sz="1400" dirty="0"/>
              <a:t>Comment se connecter pour la 1</a:t>
            </a:r>
            <a:r>
              <a:rPr lang="fr-FR" sz="1400" baseline="30000" dirty="0"/>
              <a:t>ère</a:t>
            </a:r>
            <a:r>
              <a:rPr lang="fr-FR" sz="1400" dirty="0"/>
              <a:t> fois</a:t>
            </a:r>
          </a:p>
          <a:p>
            <a:r>
              <a:rPr lang="fr-FR" sz="1400" dirty="0"/>
              <a:t>Page d’accueil en administration</a:t>
            </a:r>
          </a:p>
          <a:p>
            <a:r>
              <a:rPr lang="fr-FR" sz="1400" dirty="0"/>
              <a:t>Ouverture de la fiche d’un membre</a:t>
            </a:r>
          </a:p>
          <a:p>
            <a:r>
              <a:rPr lang="fr-FR" sz="1400" dirty="0"/>
              <a:t>Examen de la fiche d’un membre</a:t>
            </a:r>
          </a:p>
          <a:p>
            <a:r>
              <a:rPr lang="fr-FR" sz="1400" dirty="0"/>
              <a:t>Ajout d’un membre dans une section</a:t>
            </a:r>
          </a:p>
          <a:p>
            <a:r>
              <a:rPr lang="fr-FR" sz="1400" dirty="0"/>
              <a:t>Gestion de la trésorerie</a:t>
            </a:r>
          </a:p>
          <a:p>
            <a:r>
              <a:rPr lang="fr-FR" sz="1400" dirty="0"/>
              <a:t>Ajout de documents dans la bibliothèque</a:t>
            </a:r>
          </a:p>
          <a:p>
            <a:r>
              <a:rPr lang="fr-FR" sz="1400" dirty="0"/>
              <a:t>Formulaires et imprimés</a:t>
            </a:r>
          </a:p>
          <a:p>
            <a:r>
              <a:rPr lang="fr-FR" sz="1400" dirty="0"/>
              <a:t>Emailings</a:t>
            </a:r>
          </a:p>
          <a:p>
            <a:r>
              <a:rPr lang="fr-FR" sz="1400" dirty="0"/>
              <a:t>Gestion des membres du comité de la section</a:t>
            </a:r>
          </a:p>
          <a:p>
            <a:r>
              <a:rPr lang="fr-FR" sz="1400" dirty="0"/>
              <a:t>Validation d’une fiche adhérent modifiée en ligne</a:t>
            </a:r>
          </a:p>
          <a:p>
            <a:r>
              <a:rPr lang="fr-FR" sz="1400" dirty="0"/>
              <a:t>Création d’un Export Multicritère</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p:txBody>
      </p:sp>
      <p:sp>
        <p:nvSpPr>
          <p:cNvPr id="7" name="ZoneTexte 6">
            <a:extLst>
              <a:ext uri="{FF2B5EF4-FFF2-40B4-BE49-F238E27FC236}">
                <a16:creationId xmlns:a16="http://schemas.microsoft.com/office/drawing/2014/main" id="{6D8587CA-7725-DCBA-97CF-0A3B46C9882D}"/>
              </a:ext>
            </a:extLst>
          </p:cNvPr>
          <p:cNvSpPr txBox="1"/>
          <p:nvPr/>
        </p:nvSpPr>
        <p:spPr>
          <a:xfrm>
            <a:off x="5057474" y="1560352"/>
            <a:ext cx="788036" cy="2893100"/>
          </a:xfrm>
          <a:prstGeom prst="rect">
            <a:avLst/>
          </a:prstGeom>
          <a:noFill/>
        </p:spPr>
        <p:txBody>
          <a:bodyPr wrap="none" rtlCol="0">
            <a:spAutoFit/>
          </a:bodyPr>
          <a:lstStyle/>
          <a:p>
            <a:r>
              <a:rPr lang="fr-FR" sz="1400" dirty="0"/>
              <a:t>Page 3</a:t>
            </a:r>
          </a:p>
          <a:p>
            <a:r>
              <a:rPr lang="fr-FR" sz="1400" dirty="0"/>
              <a:t>Page 5</a:t>
            </a:r>
          </a:p>
          <a:p>
            <a:r>
              <a:rPr lang="fr-FR" sz="1400" dirty="0"/>
              <a:t>Page 6</a:t>
            </a:r>
          </a:p>
          <a:p>
            <a:r>
              <a:rPr lang="fr-FR" sz="1400" dirty="0"/>
              <a:t>Page 7</a:t>
            </a:r>
          </a:p>
          <a:p>
            <a:r>
              <a:rPr lang="fr-FR" sz="1400" dirty="0"/>
              <a:t>Page 10</a:t>
            </a:r>
          </a:p>
          <a:p>
            <a:r>
              <a:rPr lang="fr-FR" sz="1400" dirty="0"/>
              <a:t>Page 20</a:t>
            </a:r>
          </a:p>
          <a:p>
            <a:r>
              <a:rPr lang="fr-FR" sz="1400" dirty="0"/>
              <a:t>Page 22</a:t>
            </a:r>
          </a:p>
          <a:p>
            <a:r>
              <a:rPr lang="fr-FR" sz="1400" dirty="0"/>
              <a:t>Page 32</a:t>
            </a:r>
          </a:p>
          <a:p>
            <a:r>
              <a:rPr lang="fr-FR" sz="1400" dirty="0"/>
              <a:t>Page 33</a:t>
            </a:r>
          </a:p>
          <a:p>
            <a:r>
              <a:rPr lang="fr-FR" sz="1400" dirty="0"/>
              <a:t>Page 34</a:t>
            </a:r>
          </a:p>
          <a:p>
            <a:r>
              <a:rPr lang="fr-FR" sz="1400" dirty="0"/>
              <a:t>Page 39</a:t>
            </a:r>
          </a:p>
          <a:p>
            <a:r>
              <a:rPr lang="fr-FR" sz="1400" dirty="0"/>
              <a:t>Page 42</a:t>
            </a:r>
          </a:p>
          <a:p>
            <a:r>
              <a:rPr lang="fr-FR" sz="1400" dirty="0"/>
              <a:t>Page 43</a:t>
            </a:r>
          </a:p>
        </p:txBody>
      </p:sp>
      <p:sp>
        <p:nvSpPr>
          <p:cNvPr id="5" name="Espace réservé de la date 4">
            <a:extLst>
              <a:ext uri="{FF2B5EF4-FFF2-40B4-BE49-F238E27FC236}">
                <a16:creationId xmlns:a16="http://schemas.microsoft.com/office/drawing/2014/main" id="{F7FE3C76-1AFE-7904-BAA3-3252F99FBDEB}"/>
              </a:ext>
            </a:extLst>
          </p:cNvPr>
          <p:cNvSpPr>
            <a:spLocks noGrp="1"/>
          </p:cNvSpPr>
          <p:nvPr>
            <p:ph type="dt" sz="half" idx="10"/>
          </p:nvPr>
        </p:nvSpPr>
        <p:spPr/>
        <p:txBody>
          <a:bodyPr/>
          <a:lstStyle/>
          <a:p>
            <a:r>
              <a:rPr lang="fr-FR"/>
              <a:t>Janvier  2025</a:t>
            </a:r>
            <a:endParaRPr lang="fr-FR" dirty="0"/>
          </a:p>
        </p:txBody>
      </p:sp>
      <p:sp>
        <p:nvSpPr>
          <p:cNvPr id="2" name="ZoneTexte 1">
            <a:extLst>
              <a:ext uri="{FF2B5EF4-FFF2-40B4-BE49-F238E27FC236}">
                <a16:creationId xmlns:a16="http://schemas.microsoft.com/office/drawing/2014/main" id="{64C401A6-7E0A-0E93-3F59-681E9943588F}"/>
              </a:ext>
            </a:extLst>
          </p:cNvPr>
          <p:cNvSpPr txBox="1"/>
          <p:nvPr/>
        </p:nvSpPr>
        <p:spPr>
          <a:xfrm>
            <a:off x="5962717" y="1560352"/>
            <a:ext cx="3189848" cy="2893100"/>
          </a:xfrm>
          <a:prstGeom prst="rect">
            <a:avLst/>
          </a:prstGeom>
          <a:noFill/>
        </p:spPr>
        <p:txBody>
          <a:bodyPr wrap="none" rtlCol="0">
            <a:spAutoFit/>
          </a:bodyPr>
          <a:lstStyle/>
          <a:p>
            <a:r>
              <a:rPr lang="fr-FR" sz="1400" dirty="0"/>
              <a:t>Mise à jour n°1 – 14/07/2024:</a:t>
            </a:r>
          </a:p>
          <a:p>
            <a:pPr marL="285750" indent="-285750">
              <a:buFontTx/>
              <a:buChar char="-"/>
            </a:pPr>
            <a:r>
              <a:rPr lang="fr-FR" sz="1400" dirty="0"/>
              <a:t>Précision page 22</a:t>
            </a:r>
          </a:p>
          <a:p>
            <a:pPr marL="285750" indent="-285750">
              <a:buFontTx/>
              <a:buChar char="-"/>
            </a:pPr>
            <a:r>
              <a:rPr lang="fr-FR" sz="1400" dirty="0"/>
              <a:t>Ajout page 40 </a:t>
            </a:r>
          </a:p>
          <a:p>
            <a:r>
              <a:rPr lang="fr-FR" sz="1400" dirty="0"/>
              <a:t>Mise à jour n°2 – 03/08/2024:</a:t>
            </a:r>
          </a:p>
          <a:p>
            <a:pPr marL="285750" indent="-285750">
              <a:buFontTx/>
              <a:buChar char="-"/>
            </a:pPr>
            <a:r>
              <a:rPr lang="fr-FR" sz="1400" dirty="0"/>
              <a:t>Précision page 21</a:t>
            </a:r>
          </a:p>
          <a:p>
            <a:pPr marL="285750" indent="-285750">
              <a:buFontTx/>
              <a:buChar char="-"/>
            </a:pPr>
            <a:r>
              <a:rPr lang="fr-FR" sz="1400" dirty="0"/>
              <a:t>Ajout pages 41 et 42 </a:t>
            </a:r>
          </a:p>
          <a:p>
            <a:r>
              <a:rPr lang="fr-FR" sz="1400" dirty="0"/>
              <a:t>Mise à jour n°3 – 04/09/2024</a:t>
            </a:r>
          </a:p>
          <a:p>
            <a:pPr marL="285750" indent="-285750">
              <a:buFontTx/>
              <a:buChar char="-"/>
            </a:pPr>
            <a:r>
              <a:rPr lang="fr-FR" sz="1400" dirty="0"/>
              <a:t>Précision page 22</a:t>
            </a:r>
          </a:p>
          <a:p>
            <a:r>
              <a:rPr lang="fr-FR" sz="1400" dirty="0"/>
              <a:t>Mise à jour n°4- 10/11/2024</a:t>
            </a:r>
          </a:p>
          <a:p>
            <a:pPr marL="285750" indent="-285750">
              <a:buFontTx/>
              <a:buChar char="-"/>
            </a:pPr>
            <a:r>
              <a:rPr lang="fr-FR" sz="1400" dirty="0"/>
              <a:t>Précisions page 24 et ajout page 25</a:t>
            </a:r>
          </a:p>
          <a:p>
            <a:r>
              <a:rPr lang="fr-FR" sz="1400" dirty="0"/>
              <a:t>Mise à jour n°5- 05/01/20025</a:t>
            </a:r>
          </a:p>
          <a:p>
            <a:pPr marL="285750" indent="-285750">
              <a:buFontTx/>
              <a:buChar char="-"/>
            </a:pPr>
            <a:r>
              <a:rPr lang="fr-FR" sz="1400" dirty="0"/>
              <a:t>Modification page 24</a:t>
            </a:r>
          </a:p>
          <a:p>
            <a:pPr marL="285750" indent="-285750">
              <a:buFontTx/>
              <a:buChar char="-"/>
            </a:pPr>
            <a:r>
              <a:rPr lang="fr-FR" sz="1400" dirty="0"/>
              <a:t>Ajout page 29 Abandon de frais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Ajout d’un membre dans une section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14" name="Image 13">
            <a:extLst>
              <a:ext uri="{FF2B5EF4-FFF2-40B4-BE49-F238E27FC236}">
                <a16:creationId xmlns:a16="http://schemas.microsoft.com/office/drawing/2014/main" id="{2A7BAF58-64C7-FAD0-B680-F841947E2CAC}"/>
              </a:ext>
            </a:extLst>
          </p:cNvPr>
          <p:cNvPicPr>
            <a:picLocks noChangeAspect="1"/>
          </p:cNvPicPr>
          <p:nvPr/>
        </p:nvPicPr>
        <p:blipFill>
          <a:blip r:embed="rId2"/>
          <a:stretch>
            <a:fillRect/>
          </a:stretch>
        </p:blipFill>
        <p:spPr>
          <a:xfrm>
            <a:off x="300212" y="1214211"/>
            <a:ext cx="7453006" cy="3825572"/>
          </a:xfrm>
          <a:prstGeom prst="rect">
            <a:avLst/>
          </a:prstGeom>
        </p:spPr>
      </p:pic>
      <p:sp>
        <p:nvSpPr>
          <p:cNvPr id="15" name="ZoneTexte 14">
            <a:extLst>
              <a:ext uri="{FF2B5EF4-FFF2-40B4-BE49-F238E27FC236}">
                <a16:creationId xmlns:a16="http://schemas.microsoft.com/office/drawing/2014/main" id="{B4C26445-ECF9-DCAB-B527-42D1392D79E8}"/>
              </a:ext>
            </a:extLst>
          </p:cNvPr>
          <p:cNvSpPr txBox="1"/>
          <p:nvPr/>
        </p:nvSpPr>
        <p:spPr>
          <a:xfrm>
            <a:off x="444617" y="5343787"/>
            <a:ext cx="6013334" cy="738664"/>
          </a:xfrm>
          <a:prstGeom prst="rect">
            <a:avLst/>
          </a:prstGeom>
          <a:noFill/>
        </p:spPr>
        <p:txBody>
          <a:bodyPr wrap="square" rtlCol="0">
            <a:spAutoFit/>
          </a:bodyPr>
          <a:lstStyle/>
          <a:p>
            <a:r>
              <a:rPr lang="fr-FR" sz="1400" dirty="0"/>
              <a:t>En cliquant Annuaire et sur Ajouter, le formulaire ci-dessus apparait:</a:t>
            </a:r>
          </a:p>
          <a:p>
            <a:r>
              <a:rPr lang="fr-FR" sz="1400" dirty="0"/>
              <a:t>Après avoir saisi les informations principales de membres,  il faut saisir le statut du membre. </a:t>
            </a:r>
          </a:p>
        </p:txBody>
      </p:sp>
      <p:pic>
        <p:nvPicPr>
          <p:cNvPr id="17" name="Image 16">
            <a:extLst>
              <a:ext uri="{FF2B5EF4-FFF2-40B4-BE49-F238E27FC236}">
                <a16:creationId xmlns:a16="http://schemas.microsoft.com/office/drawing/2014/main" id="{2440CF6D-FB62-F1F2-4339-A9497335860F}"/>
              </a:ext>
            </a:extLst>
          </p:cNvPr>
          <p:cNvPicPr>
            <a:picLocks noChangeAspect="1"/>
          </p:cNvPicPr>
          <p:nvPr/>
        </p:nvPicPr>
        <p:blipFill>
          <a:blip r:embed="rId3"/>
          <a:stretch>
            <a:fillRect/>
          </a:stretch>
        </p:blipFill>
        <p:spPr>
          <a:xfrm>
            <a:off x="6505269" y="2382664"/>
            <a:ext cx="2495898" cy="3019846"/>
          </a:xfrm>
          <a:prstGeom prst="rect">
            <a:avLst/>
          </a:prstGeom>
        </p:spPr>
      </p:pic>
      <p:cxnSp>
        <p:nvCxnSpPr>
          <p:cNvPr id="19" name="Connecteur droit avec flèche 18">
            <a:extLst>
              <a:ext uri="{FF2B5EF4-FFF2-40B4-BE49-F238E27FC236}">
                <a16:creationId xmlns:a16="http://schemas.microsoft.com/office/drawing/2014/main" id="{AF488248-880C-6923-14EE-ECE0CBC83597}"/>
              </a:ext>
            </a:extLst>
          </p:cNvPr>
          <p:cNvCxnSpPr/>
          <p:nvPr/>
        </p:nvCxnSpPr>
        <p:spPr>
          <a:xfrm flipH="1" flipV="1">
            <a:off x="628650" y="3640822"/>
            <a:ext cx="285750" cy="1702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CC608ACC-1401-4948-3D57-98166CD7FCD4}"/>
              </a:ext>
            </a:extLst>
          </p:cNvPr>
          <p:cNvCxnSpPr/>
          <p:nvPr/>
        </p:nvCxnSpPr>
        <p:spPr>
          <a:xfrm flipH="1" flipV="1">
            <a:off x="1736521" y="5100506"/>
            <a:ext cx="902211" cy="109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31D176B3-DC62-FE84-4B03-4D5CCADBB75E}"/>
              </a:ext>
            </a:extLst>
          </p:cNvPr>
          <p:cNvCxnSpPr/>
          <p:nvPr/>
        </p:nvCxnSpPr>
        <p:spPr>
          <a:xfrm flipV="1">
            <a:off x="5595457" y="4035105"/>
            <a:ext cx="909812" cy="755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7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Ajout d’un membre dans une section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6" name="Image 5">
            <a:extLst>
              <a:ext uri="{FF2B5EF4-FFF2-40B4-BE49-F238E27FC236}">
                <a16:creationId xmlns:a16="http://schemas.microsoft.com/office/drawing/2014/main" id="{F54AA383-2990-28EE-6B5E-D85149333E65}"/>
              </a:ext>
            </a:extLst>
          </p:cNvPr>
          <p:cNvPicPr>
            <a:picLocks noChangeAspect="1"/>
          </p:cNvPicPr>
          <p:nvPr/>
        </p:nvPicPr>
        <p:blipFill>
          <a:blip r:embed="rId2"/>
          <a:stretch>
            <a:fillRect/>
          </a:stretch>
        </p:blipFill>
        <p:spPr>
          <a:xfrm>
            <a:off x="0" y="802037"/>
            <a:ext cx="6143457" cy="3148439"/>
          </a:xfrm>
          <a:prstGeom prst="rect">
            <a:avLst/>
          </a:prstGeom>
        </p:spPr>
      </p:pic>
      <p:pic>
        <p:nvPicPr>
          <p:cNvPr id="8" name="Image 7">
            <a:extLst>
              <a:ext uri="{FF2B5EF4-FFF2-40B4-BE49-F238E27FC236}">
                <a16:creationId xmlns:a16="http://schemas.microsoft.com/office/drawing/2014/main" id="{119D3A9A-08AF-B740-B17E-1409BD1E6326}"/>
              </a:ext>
            </a:extLst>
          </p:cNvPr>
          <p:cNvPicPr>
            <a:picLocks noChangeAspect="1"/>
          </p:cNvPicPr>
          <p:nvPr/>
        </p:nvPicPr>
        <p:blipFill>
          <a:blip r:embed="rId3"/>
          <a:stretch>
            <a:fillRect/>
          </a:stretch>
        </p:blipFill>
        <p:spPr>
          <a:xfrm>
            <a:off x="6457950" y="1177015"/>
            <a:ext cx="1400370" cy="1314633"/>
          </a:xfrm>
          <a:prstGeom prst="rect">
            <a:avLst/>
          </a:prstGeom>
        </p:spPr>
      </p:pic>
      <p:cxnSp>
        <p:nvCxnSpPr>
          <p:cNvPr id="10" name="Connecteur droit avec flèche 9">
            <a:extLst>
              <a:ext uri="{FF2B5EF4-FFF2-40B4-BE49-F238E27FC236}">
                <a16:creationId xmlns:a16="http://schemas.microsoft.com/office/drawing/2014/main" id="{6AF76CD0-C069-3C8F-BC94-919E55B0F75F}"/>
              </a:ext>
            </a:extLst>
          </p:cNvPr>
          <p:cNvCxnSpPr>
            <a:cxnSpLocks/>
          </p:cNvCxnSpPr>
          <p:nvPr/>
        </p:nvCxnSpPr>
        <p:spPr>
          <a:xfrm>
            <a:off x="3331000" y="1255781"/>
            <a:ext cx="2969703" cy="1426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C51629D5-FBEF-552B-5E8F-FDC8F80FDC15}"/>
              </a:ext>
            </a:extLst>
          </p:cNvPr>
          <p:cNvSpPr txBox="1"/>
          <p:nvPr/>
        </p:nvSpPr>
        <p:spPr>
          <a:xfrm>
            <a:off x="352338" y="3950476"/>
            <a:ext cx="8163012" cy="1384995"/>
          </a:xfrm>
          <a:prstGeom prst="rect">
            <a:avLst/>
          </a:prstGeom>
          <a:noFill/>
        </p:spPr>
        <p:txBody>
          <a:bodyPr wrap="square" rtlCol="0">
            <a:spAutoFit/>
          </a:bodyPr>
          <a:lstStyle/>
          <a:p>
            <a:r>
              <a:rPr lang="fr-FR" sz="1400" dirty="0"/>
              <a:t>Ensuite, il faut saisir le cycle de vie du membre parmi les choix proposés dans le menu déroulant et compléter la saisie du formulaire. Il est possible d’ajouter un commentaire qui apparaitra sur sa fiche et de lui envoyer un email de bienvenue en cliquant la case prévue à cet effet. La fiche est enregistrée en cliquant sur « Ajouter et aller sur la fiche créée ». L’ajout </a:t>
            </a:r>
            <a:r>
              <a:rPr lang="fr-FR" sz="1400" dirty="0">
                <a:solidFill>
                  <a:srgbClr val="FF0000"/>
                </a:solidFill>
              </a:rPr>
              <a:t>obligatoire</a:t>
            </a:r>
            <a:r>
              <a:rPr lang="fr-FR" sz="1400" dirty="0"/>
              <a:t> du bulletin d’adhésion se fait alors en ouvrant l’onglet Etat civil de sa fiche et en le téléchargeant.</a:t>
            </a:r>
          </a:p>
          <a:p>
            <a:endParaRPr lang="fr-FR" sz="1400" dirty="0"/>
          </a:p>
        </p:txBody>
      </p:sp>
      <p:cxnSp>
        <p:nvCxnSpPr>
          <p:cNvPr id="7" name="Connecteur droit avec flèche 6">
            <a:extLst>
              <a:ext uri="{FF2B5EF4-FFF2-40B4-BE49-F238E27FC236}">
                <a16:creationId xmlns:a16="http://schemas.microsoft.com/office/drawing/2014/main" id="{B9BA9BC7-57AE-181D-1BFD-2EE3A98A2D35}"/>
              </a:ext>
            </a:extLst>
          </p:cNvPr>
          <p:cNvCxnSpPr>
            <a:cxnSpLocks/>
          </p:cNvCxnSpPr>
          <p:nvPr/>
        </p:nvCxnSpPr>
        <p:spPr>
          <a:xfrm flipH="1">
            <a:off x="6143457" y="3708831"/>
            <a:ext cx="458653" cy="117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Image 14">
            <a:extLst>
              <a:ext uri="{FF2B5EF4-FFF2-40B4-BE49-F238E27FC236}">
                <a16:creationId xmlns:a16="http://schemas.microsoft.com/office/drawing/2014/main" id="{A76C30D5-8933-DA9D-7266-A2F15E87EAA8}"/>
              </a:ext>
            </a:extLst>
          </p:cNvPr>
          <p:cNvPicPr>
            <a:picLocks noChangeAspect="1"/>
          </p:cNvPicPr>
          <p:nvPr/>
        </p:nvPicPr>
        <p:blipFill>
          <a:blip r:embed="rId4"/>
          <a:stretch>
            <a:fillRect/>
          </a:stretch>
        </p:blipFill>
        <p:spPr>
          <a:xfrm>
            <a:off x="391498" y="5100062"/>
            <a:ext cx="3436918" cy="1348857"/>
          </a:xfrm>
          <a:prstGeom prst="rect">
            <a:avLst/>
          </a:prstGeom>
        </p:spPr>
      </p:pic>
      <p:cxnSp>
        <p:nvCxnSpPr>
          <p:cNvPr id="22" name="Connecteur droit avec flèche 21">
            <a:extLst>
              <a:ext uri="{FF2B5EF4-FFF2-40B4-BE49-F238E27FC236}">
                <a16:creationId xmlns:a16="http://schemas.microsoft.com/office/drawing/2014/main" id="{CD3245D4-9FB3-F64B-8CEF-F6A11AFAC55C}"/>
              </a:ext>
            </a:extLst>
          </p:cNvPr>
          <p:cNvCxnSpPr>
            <a:cxnSpLocks/>
          </p:cNvCxnSpPr>
          <p:nvPr/>
        </p:nvCxnSpPr>
        <p:spPr>
          <a:xfrm flipH="1">
            <a:off x="2480807" y="5100062"/>
            <a:ext cx="1699947" cy="430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ZoneTexte 24">
            <a:extLst>
              <a:ext uri="{FF2B5EF4-FFF2-40B4-BE49-F238E27FC236}">
                <a16:creationId xmlns:a16="http://schemas.microsoft.com/office/drawing/2014/main" id="{1F6380FD-E598-D289-AE43-552A116137C5}"/>
              </a:ext>
            </a:extLst>
          </p:cNvPr>
          <p:cNvSpPr txBox="1"/>
          <p:nvPr/>
        </p:nvSpPr>
        <p:spPr>
          <a:xfrm>
            <a:off x="3828416" y="5311653"/>
            <a:ext cx="4924085" cy="738664"/>
          </a:xfrm>
          <a:prstGeom prst="rect">
            <a:avLst/>
          </a:prstGeom>
          <a:noFill/>
        </p:spPr>
        <p:txBody>
          <a:bodyPr wrap="square" rtlCol="0">
            <a:spAutoFit/>
          </a:bodyPr>
          <a:lstStyle/>
          <a:p>
            <a:r>
              <a:rPr lang="fr-FR" sz="1400" dirty="0"/>
              <a:t>Attention, le nouveau membre ne sera pas encore enregistré dans votre groupe. Il le sera quand le siège aura validé la fiche et le bulletin d’adhésion correspondant</a:t>
            </a:r>
          </a:p>
        </p:txBody>
      </p:sp>
    </p:spTree>
    <p:extLst>
      <p:ext uri="{BB962C8B-B14F-4D97-AF65-F5344CB8AC3E}">
        <p14:creationId xmlns:p14="http://schemas.microsoft.com/office/powerpoint/2010/main" val="9353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05727" y="157604"/>
            <a:ext cx="8012011" cy="436910"/>
          </a:xfrm>
        </p:spPr>
        <p:txBody>
          <a:bodyPr>
            <a:normAutofit/>
          </a:bodyPr>
          <a:lstStyle/>
          <a:p>
            <a:pPr algn="ctr"/>
            <a:r>
              <a:rPr lang="fr-FR" sz="2000" dirty="0"/>
              <a:t>Encaissement des chèques et gestion de la trésorerie</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3" name="ZoneTexte 2">
            <a:extLst>
              <a:ext uri="{FF2B5EF4-FFF2-40B4-BE49-F238E27FC236}">
                <a16:creationId xmlns:a16="http://schemas.microsoft.com/office/drawing/2014/main" id="{24DD1204-4050-2668-9ED4-5C9B8C8C6DA6}"/>
              </a:ext>
            </a:extLst>
          </p:cNvPr>
          <p:cNvSpPr txBox="1"/>
          <p:nvPr/>
        </p:nvSpPr>
        <p:spPr>
          <a:xfrm>
            <a:off x="698531" y="577336"/>
            <a:ext cx="7919207" cy="1600438"/>
          </a:xfrm>
          <a:prstGeom prst="rect">
            <a:avLst/>
          </a:prstGeom>
          <a:noFill/>
        </p:spPr>
        <p:txBody>
          <a:bodyPr wrap="square" rtlCol="0">
            <a:spAutoFit/>
          </a:bodyPr>
          <a:lstStyle/>
          <a:p>
            <a:pPr algn="just"/>
            <a:r>
              <a:rPr lang="fr-FR" sz="1400" dirty="0">
                <a:latin typeface="Arial Nova" panose="020B0504020202020204" pitchFamily="34" charset="0"/>
              </a:rPr>
              <a:t>Les bordereaux provisoires de remise de chèques envoyés au siège depuis le 1</a:t>
            </a:r>
            <a:r>
              <a:rPr lang="fr-FR" sz="1400" baseline="30000" dirty="0">
                <a:latin typeface="Arial Nova" panose="020B0504020202020204" pitchFamily="34" charset="0"/>
              </a:rPr>
              <a:t>er</a:t>
            </a:r>
            <a:r>
              <a:rPr lang="fr-FR" sz="1400" dirty="0">
                <a:latin typeface="Arial Nova" panose="020B0504020202020204" pitchFamily="34" charset="0"/>
              </a:rPr>
              <a:t>  janvier 2024 ont été intégrés par Chantal. La saisie par les sections est désormais pleinement opérationnelle.</a:t>
            </a:r>
          </a:p>
          <a:p>
            <a:pPr algn="just"/>
            <a:r>
              <a:rPr lang="fr-FR" sz="1400" dirty="0">
                <a:solidFill>
                  <a:srgbClr val="FF0000"/>
                </a:solidFill>
                <a:latin typeface="Arial Nova" panose="020B0504020202020204" pitchFamily="34" charset="0"/>
              </a:rPr>
              <a:t>Attention pour saisir des montants comportant des décimales, utilisez le point comme séparateur au lieu de la virgule.</a:t>
            </a:r>
          </a:p>
          <a:p>
            <a:pPr algn="just"/>
            <a:r>
              <a:rPr lang="fr-FR" sz="1400" dirty="0">
                <a:latin typeface="Arial Nova" panose="020B0504020202020204" pitchFamily="34" charset="0"/>
              </a:rPr>
              <a:t>Après enregistrement d’une série de paiements, une remise de paiements sera générée. Le trésorier devra alors renseigner l’onglet « Compte siège » du Tableur comptable comme ci-dessous:</a:t>
            </a:r>
          </a:p>
        </p:txBody>
      </p:sp>
      <p:pic>
        <p:nvPicPr>
          <p:cNvPr id="9" name="Image 8" descr="Une image contenant texte, capture d’écran, nombre, Police&#10;&#10;Description générée automatiquement">
            <a:extLst>
              <a:ext uri="{FF2B5EF4-FFF2-40B4-BE49-F238E27FC236}">
                <a16:creationId xmlns:a16="http://schemas.microsoft.com/office/drawing/2014/main" id="{D001EF84-D3CA-6DAC-5EBE-E25AB940D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400259"/>
            <a:ext cx="7521592" cy="1341236"/>
          </a:xfrm>
          <a:prstGeom prst="rect">
            <a:avLst/>
          </a:prstGeom>
        </p:spPr>
      </p:pic>
      <p:pic>
        <p:nvPicPr>
          <p:cNvPr id="11" name="Image 10" descr="Une image contenant texte, capture d’écran, nombre, Police&#10;&#10;Description générée automatiquement">
            <a:extLst>
              <a:ext uri="{FF2B5EF4-FFF2-40B4-BE49-F238E27FC236}">
                <a16:creationId xmlns:a16="http://schemas.microsoft.com/office/drawing/2014/main" id="{33E3EABB-160A-A4F2-29EF-DFDA7D17F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47" y="2373162"/>
            <a:ext cx="3296873" cy="2045134"/>
          </a:xfrm>
          <a:prstGeom prst="rect">
            <a:avLst/>
          </a:prstGeom>
        </p:spPr>
      </p:pic>
      <p:pic>
        <p:nvPicPr>
          <p:cNvPr id="7" name="Image 6">
            <a:extLst>
              <a:ext uri="{FF2B5EF4-FFF2-40B4-BE49-F238E27FC236}">
                <a16:creationId xmlns:a16="http://schemas.microsoft.com/office/drawing/2014/main" id="{BB3B1796-678B-D331-35CB-2CBBDBA6F5CC}"/>
              </a:ext>
            </a:extLst>
          </p:cNvPr>
          <p:cNvPicPr>
            <a:picLocks noChangeAspect="1"/>
          </p:cNvPicPr>
          <p:nvPr/>
        </p:nvPicPr>
        <p:blipFill>
          <a:blip r:embed="rId4"/>
          <a:stretch>
            <a:fillRect/>
          </a:stretch>
        </p:blipFill>
        <p:spPr>
          <a:xfrm>
            <a:off x="4069378" y="3052597"/>
            <a:ext cx="4080864" cy="750635"/>
          </a:xfrm>
          <a:prstGeom prst="rect">
            <a:avLst/>
          </a:prstGeom>
        </p:spPr>
      </p:pic>
      <p:sp>
        <p:nvSpPr>
          <p:cNvPr id="8" name="ZoneTexte 7">
            <a:extLst>
              <a:ext uri="{FF2B5EF4-FFF2-40B4-BE49-F238E27FC236}">
                <a16:creationId xmlns:a16="http://schemas.microsoft.com/office/drawing/2014/main" id="{D9772446-5747-6F7D-CB79-B8FF3B4CA5FC}"/>
              </a:ext>
            </a:extLst>
          </p:cNvPr>
          <p:cNvSpPr txBox="1"/>
          <p:nvPr/>
        </p:nvSpPr>
        <p:spPr>
          <a:xfrm>
            <a:off x="4222332" y="2496663"/>
            <a:ext cx="3489930" cy="307777"/>
          </a:xfrm>
          <a:prstGeom prst="rect">
            <a:avLst/>
          </a:prstGeom>
          <a:noFill/>
        </p:spPr>
        <p:txBody>
          <a:bodyPr wrap="none" rtlCol="0">
            <a:spAutoFit/>
          </a:bodyPr>
          <a:lstStyle/>
          <a:p>
            <a:r>
              <a:rPr lang="fr-FR" sz="1400" dirty="0"/>
              <a:t>Extraction Excel de la remise de paiements</a:t>
            </a:r>
          </a:p>
        </p:txBody>
      </p:sp>
      <p:cxnSp>
        <p:nvCxnSpPr>
          <p:cNvPr id="12" name="Connecteur droit avec flèche 11">
            <a:extLst>
              <a:ext uri="{FF2B5EF4-FFF2-40B4-BE49-F238E27FC236}">
                <a16:creationId xmlns:a16="http://schemas.microsoft.com/office/drawing/2014/main" id="{7AB2B5B7-44C5-3724-89B9-5D81BD3E6250}"/>
              </a:ext>
            </a:extLst>
          </p:cNvPr>
          <p:cNvCxnSpPr/>
          <p:nvPr/>
        </p:nvCxnSpPr>
        <p:spPr>
          <a:xfrm>
            <a:off x="3516300" y="3458485"/>
            <a:ext cx="4194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A8ECC282-CED1-3173-66F0-2471F681FC37}"/>
              </a:ext>
            </a:extLst>
          </p:cNvPr>
          <p:cNvCxnSpPr>
            <a:cxnSpLocks/>
          </p:cNvCxnSpPr>
          <p:nvPr/>
        </p:nvCxnSpPr>
        <p:spPr>
          <a:xfrm flipH="1">
            <a:off x="4930836" y="3828491"/>
            <a:ext cx="1762394" cy="14438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15233545-B5C0-9FE6-B83E-0DC1D65E2686}"/>
              </a:ext>
            </a:extLst>
          </p:cNvPr>
          <p:cNvCxnSpPr>
            <a:cxnSpLocks/>
          </p:cNvCxnSpPr>
          <p:nvPr/>
        </p:nvCxnSpPr>
        <p:spPr>
          <a:xfrm flipH="1">
            <a:off x="6457949" y="3828491"/>
            <a:ext cx="610761" cy="1418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4555669E-2520-22DB-3581-74AC226C2695}"/>
              </a:ext>
            </a:extLst>
          </p:cNvPr>
          <p:cNvSpPr txBox="1"/>
          <p:nvPr/>
        </p:nvSpPr>
        <p:spPr>
          <a:xfrm>
            <a:off x="302102" y="5883497"/>
            <a:ext cx="8619262" cy="523220"/>
          </a:xfrm>
          <a:prstGeom prst="rect">
            <a:avLst/>
          </a:prstGeom>
          <a:noFill/>
        </p:spPr>
        <p:txBody>
          <a:bodyPr wrap="square" rtlCol="0">
            <a:spAutoFit/>
          </a:bodyPr>
          <a:lstStyle/>
          <a:p>
            <a:r>
              <a:rPr lang="fr-FR" sz="1400" dirty="0">
                <a:solidFill>
                  <a:srgbClr val="FF0000"/>
                </a:solidFill>
              </a:rPr>
              <a:t>Le montant de la rétrocession ne différenciant pas les années de cotisation, il est vous est donc demandé </a:t>
            </a:r>
            <a:r>
              <a:rPr lang="fr-FR" sz="1400">
                <a:solidFill>
                  <a:srgbClr val="FF0000"/>
                </a:solidFill>
              </a:rPr>
              <a:t>de repartir, </a:t>
            </a:r>
            <a:r>
              <a:rPr lang="fr-FR" sz="1400" dirty="0">
                <a:solidFill>
                  <a:srgbClr val="FF0000"/>
                </a:solidFill>
              </a:rPr>
              <a:t>par </a:t>
            </a:r>
            <a:r>
              <a:rPr lang="fr-FR" sz="1400">
                <a:solidFill>
                  <a:srgbClr val="FF0000"/>
                </a:solidFill>
              </a:rPr>
              <a:t>année, le </a:t>
            </a:r>
            <a:r>
              <a:rPr lang="fr-FR" sz="1400" dirty="0">
                <a:solidFill>
                  <a:srgbClr val="FF0000"/>
                </a:solidFill>
              </a:rPr>
              <a:t>montant du bordereau dans les </a:t>
            </a:r>
            <a:r>
              <a:rPr lang="fr-FR" sz="1400">
                <a:solidFill>
                  <a:srgbClr val="FF0000"/>
                </a:solidFill>
              </a:rPr>
              <a:t>colonnes du Compte siège.</a:t>
            </a:r>
            <a:endParaRPr lang="fr-FR" sz="1400" dirty="0">
              <a:solidFill>
                <a:srgbClr val="FF0000"/>
              </a:solidFill>
            </a:endParaRPr>
          </a:p>
        </p:txBody>
      </p:sp>
    </p:spTree>
    <p:extLst>
      <p:ext uri="{BB962C8B-B14F-4D97-AF65-F5344CB8AC3E}">
        <p14:creationId xmlns:p14="http://schemas.microsoft.com/office/powerpoint/2010/main" val="131137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Saisie d’une cotisation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10" name="Image 9" descr="Une image contenant texte, capture d’écran, nombre, Police&#10;&#10;Description générée automatiquement">
            <a:extLst>
              <a:ext uri="{FF2B5EF4-FFF2-40B4-BE49-F238E27FC236}">
                <a16:creationId xmlns:a16="http://schemas.microsoft.com/office/drawing/2014/main" id="{61C3DFEC-C1B1-5205-6B26-1FE3A2438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01" y="136524"/>
            <a:ext cx="1110830" cy="2626963"/>
          </a:xfrm>
          <a:prstGeom prst="rect">
            <a:avLst/>
          </a:prstGeom>
        </p:spPr>
      </p:pic>
      <p:pic>
        <p:nvPicPr>
          <p:cNvPr id="18" name="Image 17" descr="Une image contenant texte, capture d’écran, logiciel, Icône d’ordinateur&#10;&#10;Description générée automatiquement">
            <a:extLst>
              <a:ext uri="{FF2B5EF4-FFF2-40B4-BE49-F238E27FC236}">
                <a16:creationId xmlns:a16="http://schemas.microsoft.com/office/drawing/2014/main" id="{82DA4C0B-F754-03FD-33DF-9AE2AE7D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1" y="802037"/>
            <a:ext cx="5349704" cy="4884843"/>
          </a:xfrm>
          <a:prstGeom prst="rect">
            <a:avLst/>
          </a:prstGeom>
        </p:spPr>
      </p:pic>
      <p:pic>
        <p:nvPicPr>
          <p:cNvPr id="20" name="Image 19" descr="Une image contenant texte, capture d’écran, diagramme, nombre&#10;&#10;Description générée automatiquement">
            <a:extLst>
              <a:ext uri="{FF2B5EF4-FFF2-40B4-BE49-F238E27FC236}">
                <a16:creationId xmlns:a16="http://schemas.microsoft.com/office/drawing/2014/main" id="{D2285EE0-129C-908F-A87F-AB4C9FC3A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903" y="365127"/>
            <a:ext cx="2880785" cy="2377304"/>
          </a:xfrm>
          <a:prstGeom prst="rect">
            <a:avLst/>
          </a:prstGeom>
        </p:spPr>
      </p:pic>
      <p:sp>
        <p:nvSpPr>
          <p:cNvPr id="21" name="ZoneTexte 20">
            <a:extLst>
              <a:ext uri="{FF2B5EF4-FFF2-40B4-BE49-F238E27FC236}">
                <a16:creationId xmlns:a16="http://schemas.microsoft.com/office/drawing/2014/main" id="{13D66E04-52CF-01E4-52CA-197F608B2389}"/>
              </a:ext>
            </a:extLst>
          </p:cNvPr>
          <p:cNvSpPr txBox="1"/>
          <p:nvPr/>
        </p:nvSpPr>
        <p:spPr>
          <a:xfrm>
            <a:off x="360727" y="5748186"/>
            <a:ext cx="8481961" cy="738664"/>
          </a:xfrm>
          <a:prstGeom prst="rect">
            <a:avLst/>
          </a:prstGeom>
          <a:noFill/>
        </p:spPr>
        <p:txBody>
          <a:bodyPr wrap="square" rtlCol="0">
            <a:spAutoFit/>
          </a:bodyPr>
          <a:lstStyle/>
          <a:p>
            <a:r>
              <a:rPr lang="fr-FR" sz="1400" dirty="0"/>
              <a:t>En cliquant sur la loupe, le cadre de recherche s’ouvre, il suffit de saisir le nom ou le numéro du membre et de cliquer sur le       pour  commencer la saisie</a:t>
            </a:r>
          </a:p>
          <a:p>
            <a:r>
              <a:rPr lang="fr-FR" sz="1400" dirty="0"/>
              <a:t> </a:t>
            </a:r>
          </a:p>
        </p:txBody>
      </p:sp>
      <p:pic>
        <p:nvPicPr>
          <p:cNvPr id="23" name="Image 22">
            <a:extLst>
              <a:ext uri="{FF2B5EF4-FFF2-40B4-BE49-F238E27FC236}">
                <a16:creationId xmlns:a16="http://schemas.microsoft.com/office/drawing/2014/main" id="{E30918FC-C1A0-1188-F382-35BDE471D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6288" y="6042422"/>
            <a:ext cx="108472" cy="150192"/>
          </a:xfrm>
          <a:prstGeom prst="rect">
            <a:avLst/>
          </a:prstGeom>
        </p:spPr>
      </p:pic>
      <p:cxnSp>
        <p:nvCxnSpPr>
          <p:cNvPr id="25" name="Connecteur droit avec flèche 24">
            <a:extLst>
              <a:ext uri="{FF2B5EF4-FFF2-40B4-BE49-F238E27FC236}">
                <a16:creationId xmlns:a16="http://schemas.microsoft.com/office/drawing/2014/main" id="{84E953D3-7160-7DA0-5259-567B0AD9AFA9}"/>
              </a:ext>
            </a:extLst>
          </p:cNvPr>
          <p:cNvCxnSpPr/>
          <p:nvPr/>
        </p:nvCxnSpPr>
        <p:spPr>
          <a:xfrm flipV="1">
            <a:off x="1921079" y="2763487"/>
            <a:ext cx="6711193" cy="32789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Connecteur droit avec flèche 5">
            <a:extLst>
              <a:ext uri="{FF2B5EF4-FFF2-40B4-BE49-F238E27FC236}">
                <a16:creationId xmlns:a16="http://schemas.microsoft.com/office/drawing/2014/main" id="{C906460B-72D2-72BE-FB0E-92BC519A6D25}"/>
              </a:ext>
            </a:extLst>
          </p:cNvPr>
          <p:cNvCxnSpPr/>
          <p:nvPr/>
        </p:nvCxnSpPr>
        <p:spPr>
          <a:xfrm flipV="1">
            <a:off x="1034716" y="1227221"/>
            <a:ext cx="1130968" cy="4520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07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42299-D2F1-EB5B-3898-6F1F568CB1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36DEF6-BFC7-DB2A-40C3-28D6522582ED}"/>
              </a:ext>
            </a:extLst>
          </p:cNvPr>
          <p:cNvSpPr>
            <a:spLocks noGrp="1"/>
          </p:cNvSpPr>
          <p:nvPr>
            <p:ph type="title"/>
          </p:nvPr>
        </p:nvSpPr>
        <p:spPr>
          <a:xfrm>
            <a:off x="628650" y="322354"/>
            <a:ext cx="8012011" cy="436910"/>
          </a:xfrm>
        </p:spPr>
        <p:txBody>
          <a:bodyPr>
            <a:normAutofit/>
          </a:bodyPr>
          <a:lstStyle/>
          <a:p>
            <a:pPr algn="ctr"/>
            <a:r>
              <a:rPr lang="fr-FR" sz="2000" dirty="0"/>
              <a:t>Saisie d’un paiement (Cotisation, supplément, revue et don)</a:t>
            </a:r>
          </a:p>
        </p:txBody>
      </p:sp>
      <p:sp>
        <p:nvSpPr>
          <p:cNvPr id="4" name="Espace réservé de la date 3">
            <a:extLst>
              <a:ext uri="{FF2B5EF4-FFF2-40B4-BE49-F238E27FC236}">
                <a16:creationId xmlns:a16="http://schemas.microsoft.com/office/drawing/2014/main" id="{ACBF5E01-DC2B-BF1E-C432-8087816FDAB5}"/>
              </a:ext>
            </a:extLst>
          </p:cNvPr>
          <p:cNvSpPr>
            <a:spLocks noGrp="1"/>
          </p:cNvSpPr>
          <p:nvPr>
            <p:ph type="dt" sz="half" idx="10"/>
          </p:nvPr>
        </p:nvSpPr>
        <p:spPr/>
        <p:txBody>
          <a:bodyPr/>
          <a:lstStyle/>
          <a:p>
            <a:r>
              <a:rPr lang="fr-FR"/>
              <a:t>Janvier  2025</a:t>
            </a:r>
            <a:endParaRPr lang="fr-FR" dirty="0"/>
          </a:p>
        </p:txBody>
      </p:sp>
      <p:sp>
        <p:nvSpPr>
          <p:cNvPr id="7" name="ZoneTexte 6">
            <a:extLst>
              <a:ext uri="{FF2B5EF4-FFF2-40B4-BE49-F238E27FC236}">
                <a16:creationId xmlns:a16="http://schemas.microsoft.com/office/drawing/2014/main" id="{4138DCE5-D721-D8D0-4C25-8ADF1741F38E}"/>
              </a:ext>
            </a:extLst>
          </p:cNvPr>
          <p:cNvSpPr txBox="1"/>
          <p:nvPr/>
        </p:nvSpPr>
        <p:spPr>
          <a:xfrm>
            <a:off x="5478311" y="802037"/>
            <a:ext cx="3506599" cy="6340197"/>
          </a:xfrm>
          <a:prstGeom prst="rect">
            <a:avLst/>
          </a:prstGeom>
          <a:noFill/>
        </p:spPr>
        <p:txBody>
          <a:bodyPr wrap="square" rtlCol="0">
            <a:spAutoFit/>
          </a:bodyPr>
          <a:lstStyle/>
          <a:p>
            <a:r>
              <a:rPr lang="fr-FR" sz="1400" dirty="0"/>
              <a:t>- Une fois le nom renseigné, il suffit de saisir la cotisation dans l’exemple (N-1 et N), la revue et le don dans la case « Dons » plus bas.</a:t>
            </a:r>
          </a:p>
          <a:p>
            <a:r>
              <a:rPr lang="fr-FR" sz="1400" dirty="0"/>
              <a:t>- Dans le cas d’un paiement regroupant 2 personnes, par exemple un conjoint, une ligne supplémentaire vous permettra de saisir les montants correspondants. Dans ce cas le reçu fiscal sera émis au nom de la 1</a:t>
            </a:r>
            <a:r>
              <a:rPr lang="fr-FR" sz="1400" baseline="30000" dirty="0"/>
              <a:t>ère</a:t>
            </a:r>
            <a:r>
              <a:rPr lang="fr-FR" sz="1400" dirty="0"/>
              <a:t> personne.</a:t>
            </a:r>
          </a:p>
          <a:p>
            <a:r>
              <a:rPr lang="fr-FR" sz="1400" dirty="0"/>
              <a:t>- Dans le cas d’un supplément de cotisation, celui-ci est à saisir dans la case « Dons ».</a:t>
            </a:r>
          </a:p>
          <a:p>
            <a:r>
              <a:rPr lang="fr-FR" sz="1400" dirty="0">
                <a:solidFill>
                  <a:srgbClr val="FF0000"/>
                </a:solidFill>
              </a:rPr>
              <a:t>-Dans le cas de plusieurs années pour un même chèque, il est demandé de saisir un second paiement, en sélectionnant l’autre année.</a:t>
            </a:r>
          </a:p>
          <a:p>
            <a:r>
              <a:rPr lang="fr-FR" sz="1400" dirty="0"/>
              <a:t>- Le type, la référence et la banque du paiement sont à renseigner.</a:t>
            </a:r>
          </a:p>
          <a:p>
            <a:r>
              <a:rPr lang="fr-FR" sz="1400" dirty="0"/>
              <a:t>- Les dates du paiement et de l’encaissement, également</a:t>
            </a:r>
          </a:p>
          <a:p>
            <a:r>
              <a:rPr lang="fr-FR" sz="1400" dirty="0"/>
              <a:t>- Le montant total doit être vérifié</a:t>
            </a:r>
          </a:p>
          <a:p>
            <a:r>
              <a:rPr lang="fr-FR" sz="1400" dirty="0"/>
              <a:t>- Il est possible de porter un commentaire particulier</a:t>
            </a:r>
          </a:p>
          <a:p>
            <a:r>
              <a:rPr lang="fr-FR" sz="1400" dirty="0"/>
              <a:t>- En cochant la case correspondante, un mail de remerciement sera envoyé à l’adhérent</a:t>
            </a:r>
          </a:p>
          <a:p>
            <a:pPr marL="285750" indent="-285750">
              <a:buFontTx/>
              <a:buChar char="-"/>
            </a:pPr>
            <a:endParaRPr lang="fr-FR" sz="1400" dirty="0"/>
          </a:p>
          <a:p>
            <a:pPr marL="285750" indent="-285750">
              <a:buFontTx/>
              <a:buChar char="-"/>
            </a:pPr>
            <a:endParaRPr lang="fr-FR" sz="1400" dirty="0"/>
          </a:p>
        </p:txBody>
      </p:sp>
      <p:pic>
        <p:nvPicPr>
          <p:cNvPr id="33" name="Image 32">
            <a:extLst>
              <a:ext uri="{FF2B5EF4-FFF2-40B4-BE49-F238E27FC236}">
                <a16:creationId xmlns:a16="http://schemas.microsoft.com/office/drawing/2014/main" id="{68AC01CD-BBAF-9DAE-2D4F-6216FE832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501" y="6163616"/>
            <a:ext cx="1013548" cy="350550"/>
          </a:xfrm>
          <a:prstGeom prst="rect">
            <a:avLst/>
          </a:prstGeom>
        </p:spPr>
      </p:pic>
      <p:sp>
        <p:nvSpPr>
          <p:cNvPr id="34" name="ZoneTexte 33">
            <a:extLst>
              <a:ext uri="{FF2B5EF4-FFF2-40B4-BE49-F238E27FC236}">
                <a16:creationId xmlns:a16="http://schemas.microsoft.com/office/drawing/2014/main" id="{AC9D42C0-0FF1-990D-10A9-7ACBFC249DFF}"/>
              </a:ext>
            </a:extLst>
          </p:cNvPr>
          <p:cNvSpPr txBox="1"/>
          <p:nvPr/>
        </p:nvSpPr>
        <p:spPr>
          <a:xfrm>
            <a:off x="2545998" y="6163616"/>
            <a:ext cx="1780800" cy="307777"/>
          </a:xfrm>
          <a:prstGeom prst="rect">
            <a:avLst/>
          </a:prstGeom>
          <a:noFill/>
        </p:spPr>
        <p:txBody>
          <a:bodyPr wrap="square" rtlCol="0">
            <a:spAutoFit/>
          </a:bodyPr>
          <a:lstStyle/>
          <a:p>
            <a:r>
              <a:rPr lang="fr-FR" sz="1400" dirty="0"/>
              <a:t>Il n’y a plus qu’à </a:t>
            </a:r>
          </a:p>
        </p:txBody>
      </p:sp>
      <p:pic>
        <p:nvPicPr>
          <p:cNvPr id="5" name="Image 4" descr="Une image contenant texte, capture d’écran, logiciel, Page web&#10;&#10;Description générée automatiquement">
            <a:extLst>
              <a:ext uri="{FF2B5EF4-FFF2-40B4-BE49-F238E27FC236}">
                <a16:creationId xmlns:a16="http://schemas.microsoft.com/office/drawing/2014/main" id="{2C9CC52B-0538-76C5-0E1B-C854958D3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90" y="1059018"/>
            <a:ext cx="4970782" cy="4997579"/>
          </a:xfrm>
          <a:prstGeom prst="rect">
            <a:avLst/>
          </a:prstGeom>
        </p:spPr>
      </p:pic>
      <p:cxnSp>
        <p:nvCxnSpPr>
          <p:cNvPr id="8" name="Connecteur droit avec flèche 7">
            <a:extLst>
              <a:ext uri="{FF2B5EF4-FFF2-40B4-BE49-F238E27FC236}">
                <a16:creationId xmlns:a16="http://schemas.microsoft.com/office/drawing/2014/main" id="{6814CA89-7435-EB0F-66A2-CC456D173A4C}"/>
              </a:ext>
            </a:extLst>
          </p:cNvPr>
          <p:cNvCxnSpPr>
            <a:cxnSpLocks/>
          </p:cNvCxnSpPr>
          <p:nvPr/>
        </p:nvCxnSpPr>
        <p:spPr>
          <a:xfrm flipH="1">
            <a:off x="1769096" y="1574358"/>
            <a:ext cx="3709215" cy="1398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9F078815-9440-8CC8-33A7-A7B37AEAE5DA}"/>
              </a:ext>
            </a:extLst>
          </p:cNvPr>
          <p:cNvCxnSpPr/>
          <p:nvPr/>
        </p:nvCxnSpPr>
        <p:spPr>
          <a:xfrm flipH="1" flipV="1">
            <a:off x="1769096" y="3037398"/>
            <a:ext cx="3709215" cy="246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a16="http://schemas.microsoft.com/office/drawing/2014/main" id="{A36CFB97-F109-A061-9852-93E0E711E623}"/>
              </a:ext>
            </a:extLst>
          </p:cNvPr>
          <p:cNvCxnSpPr/>
          <p:nvPr/>
        </p:nvCxnSpPr>
        <p:spPr>
          <a:xfrm flipH="1" flipV="1">
            <a:off x="1645920" y="3132814"/>
            <a:ext cx="3832391" cy="7553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6EB1BED6-9F3D-BB92-CE75-25CC98020EA3}"/>
              </a:ext>
            </a:extLst>
          </p:cNvPr>
          <p:cNvCxnSpPr/>
          <p:nvPr/>
        </p:nvCxnSpPr>
        <p:spPr>
          <a:xfrm flipH="1" flipV="1">
            <a:off x="2545998" y="3697357"/>
            <a:ext cx="2932313" cy="7944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33669BFD-D89B-394D-5F92-FDE82D817A3D}"/>
              </a:ext>
            </a:extLst>
          </p:cNvPr>
          <p:cNvCxnSpPr/>
          <p:nvPr/>
        </p:nvCxnSpPr>
        <p:spPr>
          <a:xfrm flipH="1" flipV="1">
            <a:off x="1657350" y="4325510"/>
            <a:ext cx="3820961" cy="5327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8A885209-5775-3E38-E459-D4E898B2CE29}"/>
              </a:ext>
            </a:extLst>
          </p:cNvPr>
          <p:cNvCxnSpPr>
            <a:cxnSpLocks/>
          </p:cNvCxnSpPr>
          <p:nvPr/>
        </p:nvCxnSpPr>
        <p:spPr>
          <a:xfrm flipH="1" flipV="1">
            <a:off x="1769096" y="4591878"/>
            <a:ext cx="3719584" cy="655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99FA25D2-F4E2-FEE1-4C72-249A1B36AE71}"/>
              </a:ext>
            </a:extLst>
          </p:cNvPr>
          <p:cNvCxnSpPr>
            <a:cxnSpLocks/>
          </p:cNvCxnSpPr>
          <p:nvPr/>
        </p:nvCxnSpPr>
        <p:spPr>
          <a:xfrm flipH="1" flipV="1">
            <a:off x="1351722" y="5913533"/>
            <a:ext cx="4136958" cy="41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831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0A189-EDC3-14CF-8C44-7523A5F2D22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3A5D3B-7AFB-F9AF-536B-2C1297719C0F}"/>
              </a:ext>
            </a:extLst>
          </p:cNvPr>
          <p:cNvSpPr>
            <a:spLocks noGrp="1"/>
          </p:cNvSpPr>
          <p:nvPr>
            <p:ph type="title"/>
          </p:nvPr>
        </p:nvSpPr>
        <p:spPr>
          <a:xfrm>
            <a:off x="628650" y="322354"/>
            <a:ext cx="8012011" cy="436910"/>
          </a:xfrm>
        </p:spPr>
        <p:txBody>
          <a:bodyPr>
            <a:normAutofit/>
          </a:bodyPr>
          <a:lstStyle/>
          <a:p>
            <a:pPr algn="ctr"/>
            <a:r>
              <a:rPr lang="fr-FR" sz="2000" dirty="0"/>
              <a:t>Saisie d’un don seul</a:t>
            </a:r>
          </a:p>
        </p:txBody>
      </p:sp>
      <p:sp>
        <p:nvSpPr>
          <p:cNvPr id="4" name="Espace réservé de la date 3">
            <a:extLst>
              <a:ext uri="{FF2B5EF4-FFF2-40B4-BE49-F238E27FC236}">
                <a16:creationId xmlns:a16="http://schemas.microsoft.com/office/drawing/2014/main" id="{F0B007EA-6FD4-88EA-FD37-A9861C8A9F76}"/>
              </a:ext>
            </a:extLst>
          </p:cNvPr>
          <p:cNvSpPr>
            <a:spLocks noGrp="1"/>
          </p:cNvSpPr>
          <p:nvPr>
            <p:ph type="dt" sz="half" idx="10"/>
          </p:nvPr>
        </p:nvSpPr>
        <p:spPr/>
        <p:txBody>
          <a:bodyPr/>
          <a:lstStyle/>
          <a:p>
            <a:r>
              <a:rPr lang="fr-FR"/>
              <a:t>Janvier  2025</a:t>
            </a:r>
            <a:endParaRPr lang="fr-FR" dirty="0"/>
          </a:p>
        </p:txBody>
      </p:sp>
      <p:sp>
        <p:nvSpPr>
          <p:cNvPr id="7" name="ZoneTexte 6">
            <a:extLst>
              <a:ext uri="{FF2B5EF4-FFF2-40B4-BE49-F238E27FC236}">
                <a16:creationId xmlns:a16="http://schemas.microsoft.com/office/drawing/2014/main" id="{BE9CFBF8-DD40-8254-D3C8-98CA57F41E4F}"/>
              </a:ext>
            </a:extLst>
          </p:cNvPr>
          <p:cNvSpPr txBox="1"/>
          <p:nvPr/>
        </p:nvSpPr>
        <p:spPr>
          <a:xfrm>
            <a:off x="5405110" y="1319917"/>
            <a:ext cx="3506599" cy="3970318"/>
          </a:xfrm>
          <a:prstGeom prst="rect">
            <a:avLst/>
          </a:prstGeom>
          <a:noFill/>
        </p:spPr>
        <p:txBody>
          <a:bodyPr wrap="square" rtlCol="0">
            <a:spAutoFit/>
          </a:bodyPr>
          <a:lstStyle/>
          <a:p>
            <a:pPr marL="285750" indent="-285750">
              <a:buFont typeface="Arial" panose="020B0604020202020204" pitchFamily="34" charset="0"/>
              <a:buChar char="•"/>
            </a:pPr>
            <a:r>
              <a:rPr lang="fr-FR" sz="1400" dirty="0"/>
              <a:t>Une fois le nom renseigné, il suffit de saisir le don dans la première ligne en sélectionnant « Don (0 €) » </a:t>
            </a:r>
          </a:p>
          <a:p>
            <a:endParaRPr lang="fr-FR" sz="1400" dirty="0"/>
          </a:p>
          <a:p>
            <a:pPr marL="285750" indent="-285750">
              <a:buFont typeface="Arial" panose="020B0604020202020204" pitchFamily="34" charset="0"/>
              <a:buChar char="•"/>
            </a:pPr>
            <a:r>
              <a:rPr lang="fr-FR" sz="1400" dirty="0"/>
              <a:t>Comme pour les cotisations et abonnements, le type, la référence et la banque du paiement sont à renseigner, ainsi que les dates du paiement et de l’encaissement.</a:t>
            </a:r>
          </a:p>
          <a:p>
            <a:endParaRPr lang="fr-FR" sz="1400" dirty="0"/>
          </a:p>
          <a:p>
            <a:pPr marL="285750" indent="-285750">
              <a:buFont typeface="Arial" panose="020B0604020202020204" pitchFamily="34" charset="0"/>
              <a:buChar char="•"/>
            </a:pPr>
            <a:r>
              <a:rPr lang="fr-FR" sz="1400" dirty="0"/>
              <a:t>Il est possible de porter un commentaire particulier</a:t>
            </a:r>
          </a:p>
          <a:p>
            <a:pPr marL="285750" indent="-285750">
              <a:buFontTx/>
              <a:buChar char="-"/>
            </a:pPr>
            <a:endParaRPr lang="fr-FR" sz="1400" dirty="0"/>
          </a:p>
          <a:p>
            <a:pPr marL="285750" indent="-285750">
              <a:buFont typeface="Arial" panose="020B0604020202020204" pitchFamily="34" charset="0"/>
              <a:buChar char="•"/>
            </a:pPr>
            <a:r>
              <a:rPr lang="fr-FR" sz="1400" dirty="0"/>
              <a:t>En cochant la case correspondante, un mail de remerciement sera envoyé à l’adhérent</a:t>
            </a:r>
          </a:p>
          <a:p>
            <a:pPr marL="285750" indent="-285750">
              <a:buFontTx/>
              <a:buChar char="-"/>
            </a:pPr>
            <a:endParaRPr lang="fr-FR" sz="1400" dirty="0"/>
          </a:p>
          <a:p>
            <a:pPr marL="285750" indent="-285750">
              <a:buFontTx/>
              <a:buChar char="-"/>
            </a:pPr>
            <a:endParaRPr lang="fr-FR" sz="1400" dirty="0"/>
          </a:p>
        </p:txBody>
      </p:sp>
      <p:pic>
        <p:nvPicPr>
          <p:cNvPr id="33" name="Image 32">
            <a:extLst>
              <a:ext uri="{FF2B5EF4-FFF2-40B4-BE49-F238E27FC236}">
                <a16:creationId xmlns:a16="http://schemas.microsoft.com/office/drawing/2014/main" id="{669EC900-E5E7-80DE-13DD-E462EBC0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501" y="6163616"/>
            <a:ext cx="1013548" cy="350550"/>
          </a:xfrm>
          <a:prstGeom prst="rect">
            <a:avLst/>
          </a:prstGeom>
        </p:spPr>
      </p:pic>
      <p:sp>
        <p:nvSpPr>
          <p:cNvPr id="34" name="ZoneTexte 33">
            <a:extLst>
              <a:ext uri="{FF2B5EF4-FFF2-40B4-BE49-F238E27FC236}">
                <a16:creationId xmlns:a16="http://schemas.microsoft.com/office/drawing/2014/main" id="{1884F941-E0DC-A932-0574-6DFB201AA600}"/>
              </a:ext>
            </a:extLst>
          </p:cNvPr>
          <p:cNvSpPr txBox="1"/>
          <p:nvPr/>
        </p:nvSpPr>
        <p:spPr>
          <a:xfrm>
            <a:off x="2545998" y="6163616"/>
            <a:ext cx="1780800" cy="307777"/>
          </a:xfrm>
          <a:prstGeom prst="rect">
            <a:avLst/>
          </a:prstGeom>
          <a:noFill/>
        </p:spPr>
        <p:txBody>
          <a:bodyPr wrap="square" rtlCol="0">
            <a:spAutoFit/>
          </a:bodyPr>
          <a:lstStyle/>
          <a:p>
            <a:r>
              <a:rPr lang="fr-FR" sz="1400" dirty="0"/>
              <a:t>Il n’y a plus qu’à </a:t>
            </a:r>
          </a:p>
        </p:txBody>
      </p:sp>
      <p:pic>
        <p:nvPicPr>
          <p:cNvPr id="5" name="Image 4">
            <a:extLst>
              <a:ext uri="{FF2B5EF4-FFF2-40B4-BE49-F238E27FC236}">
                <a16:creationId xmlns:a16="http://schemas.microsoft.com/office/drawing/2014/main" id="{22398174-C52D-D231-8B9F-8EC799C3DE23}"/>
              </a:ext>
            </a:extLst>
          </p:cNvPr>
          <p:cNvPicPr>
            <a:picLocks noChangeAspect="1"/>
          </p:cNvPicPr>
          <p:nvPr/>
        </p:nvPicPr>
        <p:blipFill>
          <a:blip r:embed="rId3"/>
          <a:stretch>
            <a:fillRect/>
          </a:stretch>
        </p:blipFill>
        <p:spPr>
          <a:xfrm>
            <a:off x="0" y="951999"/>
            <a:ext cx="5405110" cy="4796325"/>
          </a:xfrm>
          <a:prstGeom prst="rect">
            <a:avLst/>
          </a:prstGeom>
        </p:spPr>
      </p:pic>
      <p:cxnSp>
        <p:nvCxnSpPr>
          <p:cNvPr id="8" name="Connecteur droit avec flèche 7">
            <a:extLst>
              <a:ext uri="{FF2B5EF4-FFF2-40B4-BE49-F238E27FC236}">
                <a16:creationId xmlns:a16="http://schemas.microsoft.com/office/drawing/2014/main" id="{6D7038A1-78E8-778F-49C0-7CB13C31DFF6}"/>
              </a:ext>
            </a:extLst>
          </p:cNvPr>
          <p:cNvCxnSpPr/>
          <p:nvPr/>
        </p:nvCxnSpPr>
        <p:spPr>
          <a:xfrm flipH="1" flipV="1">
            <a:off x="3132814" y="1319917"/>
            <a:ext cx="2377440" cy="246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a:extLst>
              <a:ext uri="{FF2B5EF4-FFF2-40B4-BE49-F238E27FC236}">
                <a16:creationId xmlns:a16="http://schemas.microsoft.com/office/drawing/2014/main" id="{DC5C5B35-B607-9131-15E8-BD97C17E7B08}"/>
              </a:ext>
            </a:extLst>
          </p:cNvPr>
          <p:cNvCxnSpPr>
            <a:cxnSpLocks/>
          </p:cNvCxnSpPr>
          <p:nvPr/>
        </p:nvCxnSpPr>
        <p:spPr>
          <a:xfrm flipH="1">
            <a:off x="2806810" y="2648254"/>
            <a:ext cx="2598300" cy="4209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5FC51088-4C12-4270-6305-EFEE66111C6A}"/>
              </a:ext>
            </a:extLst>
          </p:cNvPr>
          <p:cNvCxnSpPr/>
          <p:nvPr/>
        </p:nvCxnSpPr>
        <p:spPr>
          <a:xfrm flipH="1">
            <a:off x="2242268" y="3808675"/>
            <a:ext cx="3267986" cy="7792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78AA3E1A-815A-655B-BB94-C2D4B2D6995D}"/>
              </a:ext>
            </a:extLst>
          </p:cNvPr>
          <p:cNvCxnSpPr/>
          <p:nvPr/>
        </p:nvCxnSpPr>
        <p:spPr>
          <a:xfrm flipH="1">
            <a:off x="1025718" y="4398815"/>
            <a:ext cx="4484536" cy="12593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17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Remise de Paiements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6" name="Image 5" descr="Une image contenant texte, capture d’écran, Police&#10;&#10;Description générée automatiquement">
            <a:extLst>
              <a:ext uri="{FF2B5EF4-FFF2-40B4-BE49-F238E27FC236}">
                <a16:creationId xmlns:a16="http://schemas.microsoft.com/office/drawing/2014/main" id="{2D5B009F-92A1-1C7C-A40B-01CA80F69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08" y="1098669"/>
            <a:ext cx="1806097" cy="1653683"/>
          </a:xfrm>
          <a:prstGeom prst="rect">
            <a:avLst/>
          </a:prstGeom>
        </p:spPr>
      </p:pic>
      <p:pic>
        <p:nvPicPr>
          <p:cNvPr id="8" name="Image 7" descr="Une image contenant texte, capture d’écran, nombre, logiciel&#10;&#10;Description générée automatiquement">
            <a:extLst>
              <a:ext uri="{FF2B5EF4-FFF2-40B4-BE49-F238E27FC236}">
                <a16:creationId xmlns:a16="http://schemas.microsoft.com/office/drawing/2014/main" id="{E7F21403-B6E9-0A81-89E5-306B4B3B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042" y="869042"/>
            <a:ext cx="6820491" cy="3520745"/>
          </a:xfrm>
          <a:prstGeom prst="rect">
            <a:avLst/>
          </a:prstGeom>
        </p:spPr>
      </p:pic>
      <p:pic>
        <p:nvPicPr>
          <p:cNvPr id="11" name="Image 10" descr="Une image contenant texte, ligne, nombre, Police&#10;&#10;Description générée automatiquement">
            <a:extLst>
              <a:ext uri="{FF2B5EF4-FFF2-40B4-BE49-F238E27FC236}">
                <a16:creationId xmlns:a16="http://schemas.microsoft.com/office/drawing/2014/main" id="{94A8A78A-799C-60A6-EBE1-0EE68DBF7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936" y="4971507"/>
            <a:ext cx="6195597" cy="1226926"/>
          </a:xfrm>
          <a:prstGeom prst="rect">
            <a:avLst/>
          </a:prstGeom>
        </p:spPr>
      </p:pic>
      <p:sp>
        <p:nvSpPr>
          <p:cNvPr id="12" name="ZoneTexte 11">
            <a:extLst>
              <a:ext uri="{FF2B5EF4-FFF2-40B4-BE49-F238E27FC236}">
                <a16:creationId xmlns:a16="http://schemas.microsoft.com/office/drawing/2014/main" id="{714353A2-FF21-64D3-46AF-79342370EC8E}"/>
              </a:ext>
            </a:extLst>
          </p:cNvPr>
          <p:cNvSpPr txBox="1"/>
          <p:nvPr/>
        </p:nvSpPr>
        <p:spPr>
          <a:xfrm>
            <a:off x="-83890" y="4404492"/>
            <a:ext cx="9060110" cy="523220"/>
          </a:xfrm>
          <a:prstGeom prst="rect">
            <a:avLst/>
          </a:prstGeom>
          <a:noFill/>
        </p:spPr>
        <p:txBody>
          <a:bodyPr wrap="square" rtlCol="0">
            <a:spAutoFit/>
          </a:bodyPr>
          <a:lstStyle/>
          <a:p>
            <a:r>
              <a:rPr lang="fr-FR" sz="1400" dirty="0"/>
              <a:t>Ne pas tenir compte de la case Administrateur. Après avoir sélectionner le type de paiement, la liste des derniers paiements s’affiche. En sélectionnant les membres de la remise, celle-ci sera créée après avoir cliqué sur envoyer</a:t>
            </a:r>
          </a:p>
        </p:txBody>
      </p:sp>
      <p:cxnSp>
        <p:nvCxnSpPr>
          <p:cNvPr id="14" name="Connecteur droit avec flèche 13">
            <a:extLst>
              <a:ext uri="{FF2B5EF4-FFF2-40B4-BE49-F238E27FC236}">
                <a16:creationId xmlns:a16="http://schemas.microsoft.com/office/drawing/2014/main" id="{0059820A-0FD8-AC80-6818-7FE31219B005}"/>
              </a:ext>
            </a:extLst>
          </p:cNvPr>
          <p:cNvCxnSpPr>
            <a:cxnSpLocks/>
          </p:cNvCxnSpPr>
          <p:nvPr/>
        </p:nvCxnSpPr>
        <p:spPr>
          <a:xfrm flipH="1" flipV="1">
            <a:off x="3141677" y="1953060"/>
            <a:ext cx="3124899" cy="25037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4E0E0210-88CF-7A84-6A46-B63C011DB554}"/>
              </a:ext>
            </a:extLst>
          </p:cNvPr>
          <p:cNvCxnSpPr/>
          <p:nvPr/>
        </p:nvCxnSpPr>
        <p:spPr>
          <a:xfrm>
            <a:off x="3707934" y="4841402"/>
            <a:ext cx="4915949" cy="7900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eur droit avec flèche 23">
            <a:extLst>
              <a:ext uri="{FF2B5EF4-FFF2-40B4-BE49-F238E27FC236}">
                <a16:creationId xmlns:a16="http://schemas.microsoft.com/office/drawing/2014/main" id="{13F40AA2-3F0A-C32F-A456-F2FE6BA15EA5}"/>
              </a:ext>
            </a:extLst>
          </p:cNvPr>
          <p:cNvCxnSpPr>
            <a:cxnSpLocks/>
          </p:cNvCxnSpPr>
          <p:nvPr/>
        </p:nvCxnSpPr>
        <p:spPr>
          <a:xfrm flipV="1">
            <a:off x="8623883" y="2763466"/>
            <a:ext cx="0" cy="1920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57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Remise de Paiements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10" name="Image 9">
            <a:extLst>
              <a:ext uri="{FF2B5EF4-FFF2-40B4-BE49-F238E27FC236}">
                <a16:creationId xmlns:a16="http://schemas.microsoft.com/office/drawing/2014/main" id="{E95D9283-A3D2-47DC-ED5A-DB55D238635B}"/>
              </a:ext>
            </a:extLst>
          </p:cNvPr>
          <p:cNvPicPr>
            <a:picLocks noChangeAspect="1"/>
          </p:cNvPicPr>
          <p:nvPr/>
        </p:nvPicPr>
        <p:blipFill>
          <a:blip r:embed="rId2"/>
          <a:stretch>
            <a:fillRect/>
          </a:stretch>
        </p:blipFill>
        <p:spPr>
          <a:xfrm>
            <a:off x="1174459" y="1006680"/>
            <a:ext cx="5952407" cy="1835824"/>
          </a:xfrm>
          <a:prstGeom prst="rect">
            <a:avLst/>
          </a:prstGeom>
        </p:spPr>
      </p:pic>
      <p:pic>
        <p:nvPicPr>
          <p:cNvPr id="15" name="Image 14" descr="Une image contenant texte, capture d’écran, nombre, Police&#10;&#10;Description générée automatiquement">
            <a:extLst>
              <a:ext uri="{FF2B5EF4-FFF2-40B4-BE49-F238E27FC236}">
                <a16:creationId xmlns:a16="http://schemas.microsoft.com/office/drawing/2014/main" id="{B1D0BB28-9106-DBAC-E90F-3AF3AB2BB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3317"/>
            <a:ext cx="4839091" cy="3001810"/>
          </a:xfrm>
          <a:prstGeom prst="rect">
            <a:avLst/>
          </a:prstGeom>
        </p:spPr>
      </p:pic>
      <p:pic>
        <p:nvPicPr>
          <p:cNvPr id="20" name="Image 19" descr="Une image contenant texte, capture d’écran, Police, nombre&#10;&#10;Description générée automatiquement">
            <a:extLst>
              <a:ext uri="{FF2B5EF4-FFF2-40B4-BE49-F238E27FC236}">
                <a16:creationId xmlns:a16="http://schemas.microsoft.com/office/drawing/2014/main" id="{C2130DF4-06A0-A0A9-BDF4-333BFB1D7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537" y="4904257"/>
            <a:ext cx="3813772" cy="701506"/>
          </a:xfrm>
          <a:prstGeom prst="rect">
            <a:avLst/>
          </a:prstGeom>
        </p:spPr>
      </p:pic>
      <p:cxnSp>
        <p:nvCxnSpPr>
          <p:cNvPr id="22" name="Connecteur droit avec flèche 21">
            <a:extLst>
              <a:ext uri="{FF2B5EF4-FFF2-40B4-BE49-F238E27FC236}">
                <a16:creationId xmlns:a16="http://schemas.microsoft.com/office/drawing/2014/main" id="{3E7339F6-79E9-8CC8-2C0A-B55875DB8445}"/>
              </a:ext>
            </a:extLst>
          </p:cNvPr>
          <p:cNvCxnSpPr/>
          <p:nvPr/>
        </p:nvCxnSpPr>
        <p:spPr>
          <a:xfrm flipH="1">
            <a:off x="3607266" y="2709644"/>
            <a:ext cx="1828800" cy="453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B65B7086-3431-8D64-4134-9C870E474571}"/>
              </a:ext>
            </a:extLst>
          </p:cNvPr>
          <p:cNvCxnSpPr>
            <a:cxnSpLocks/>
          </p:cNvCxnSpPr>
          <p:nvPr/>
        </p:nvCxnSpPr>
        <p:spPr>
          <a:xfrm>
            <a:off x="6249798" y="2792352"/>
            <a:ext cx="713064" cy="20313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ZoneTexte 26">
            <a:extLst>
              <a:ext uri="{FF2B5EF4-FFF2-40B4-BE49-F238E27FC236}">
                <a16:creationId xmlns:a16="http://schemas.microsoft.com/office/drawing/2014/main" id="{6FC1579A-2310-DA5A-342E-450B75E86D31}"/>
              </a:ext>
            </a:extLst>
          </p:cNvPr>
          <p:cNvSpPr txBox="1"/>
          <p:nvPr/>
        </p:nvSpPr>
        <p:spPr>
          <a:xfrm>
            <a:off x="5167619" y="3162650"/>
            <a:ext cx="3813772" cy="1169551"/>
          </a:xfrm>
          <a:prstGeom prst="rect">
            <a:avLst/>
          </a:prstGeom>
          <a:noFill/>
        </p:spPr>
        <p:txBody>
          <a:bodyPr wrap="square" rtlCol="0">
            <a:spAutoFit/>
          </a:bodyPr>
          <a:lstStyle/>
          <a:p>
            <a:r>
              <a:rPr lang="fr-FR" sz="1400" dirty="0"/>
              <a:t>La remise apparait ensuite sous forme de PDF et de fichier Excel. Au bas du fichier Excel apparait le montant de la rétrocession à porter dans l’onglet Compte siège du Tableur comptable.</a:t>
            </a:r>
          </a:p>
        </p:txBody>
      </p:sp>
    </p:spTree>
    <p:extLst>
      <p:ext uri="{BB962C8B-B14F-4D97-AF65-F5344CB8AC3E}">
        <p14:creationId xmlns:p14="http://schemas.microsoft.com/office/powerpoint/2010/main" val="426845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Liste de Paiements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6" name="Image 5" descr="Une image contenant texte, capture d’écran, Police&#10;&#10;Description générée automatiquement">
            <a:extLst>
              <a:ext uri="{FF2B5EF4-FFF2-40B4-BE49-F238E27FC236}">
                <a16:creationId xmlns:a16="http://schemas.microsoft.com/office/drawing/2014/main" id="{2A02AAF7-6ED6-DA02-6E38-28CAE8FE4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933"/>
            <a:ext cx="1714649" cy="1943268"/>
          </a:xfrm>
          <a:prstGeom prst="rect">
            <a:avLst/>
          </a:prstGeom>
        </p:spPr>
      </p:pic>
      <p:pic>
        <p:nvPicPr>
          <p:cNvPr id="8" name="Image 7" descr="Une image contenant texte, capture d’écran, nombre, Police&#10;&#10;Description générée automatiquement">
            <a:extLst>
              <a:ext uri="{FF2B5EF4-FFF2-40B4-BE49-F238E27FC236}">
                <a16:creationId xmlns:a16="http://schemas.microsoft.com/office/drawing/2014/main" id="{41977FDF-1D8B-FCC7-5ACB-800E4DEA4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649" y="767945"/>
            <a:ext cx="3963816" cy="3637843"/>
          </a:xfrm>
          <a:prstGeom prst="rect">
            <a:avLst/>
          </a:prstGeom>
        </p:spPr>
      </p:pic>
      <p:pic>
        <p:nvPicPr>
          <p:cNvPr id="7" name="Image 6">
            <a:extLst>
              <a:ext uri="{FF2B5EF4-FFF2-40B4-BE49-F238E27FC236}">
                <a16:creationId xmlns:a16="http://schemas.microsoft.com/office/drawing/2014/main" id="{E9F7BFBC-3F4F-263D-9E8F-25C6352C0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6" y="5345184"/>
            <a:ext cx="9144000" cy="1055765"/>
          </a:xfrm>
          <a:prstGeom prst="rect">
            <a:avLst/>
          </a:prstGeom>
        </p:spPr>
      </p:pic>
      <p:sp>
        <p:nvSpPr>
          <p:cNvPr id="11" name="ZoneTexte 10">
            <a:extLst>
              <a:ext uri="{FF2B5EF4-FFF2-40B4-BE49-F238E27FC236}">
                <a16:creationId xmlns:a16="http://schemas.microsoft.com/office/drawing/2014/main" id="{5D860CB8-C484-1120-108D-D3B889AAB340}"/>
              </a:ext>
            </a:extLst>
          </p:cNvPr>
          <p:cNvSpPr txBox="1"/>
          <p:nvPr/>
        </p:nvSpPr>
        <p:spPr>
          <a:xfrm>
            <a:off x="5775617" y="1089705"/>
            <a:ext cx="3307467" cy="3539430"/>
          </a:xfrm>
          <a:prstGeom prst="rect">
            <a:avLst/>
          </a:prstGeom>
          <a:noFill/>
        </p:spPr>
        <p:txBody>
          <a:bodyPr wrap="square" rtlCol="0">
            <a:spAutoFit/>
          </a:bodyPr>
          <a:lstStyle/>
          <a:p>
            <a:r>
              <a:rPr lang="fr-FR" sz="1400" dirty="0"/>
              <a:t>- Si nécessaire, une campagne de dons ou un projet peut être sélectionné</a:t>
            </a:r>
          </a:p>
          <a:p>
            <a:r>
              <a:rPr lang="fr-FR" sz="1400" dirty="0"/>
              <a:t>- Ensuite, l’année de Cotisation et de paiement</a:t>
            </a:r>
          </a:p>
          <a:p>
            <a:r>
              <a:rPr lang="fr-FR" sz="1400" dirty="0"/>
              <a:t>- Puis l’ensemble ou le mois de paiement avec le niveau de détail</a:t>
            </a:r>
          </a:p>
          <a:p>
            <a:r>
              <a:rPr lang="fr-FR" sz="1400" dirty="0"/>
              <a:t>- Il est possible de lister par date de cotisation ou par date de paiement</a:t>
            </a:r>
          </a:p>
          <a:p>
            <a:r>
              <a:rPr lang="fr-FR" sz="1400" dirty="0"/>
              <a:t>- Ensuite, il est possible de sélectionner le moyen et le type de paiement avec une recherche affinée sur le type de cotisation</a:t>
            </a:r>
          </a:p>
          <a:p>
            <a:r>
              <a:rPr lang="fr-FR" sz="1400" dirty="0"/>
              <a:t>- Il ne faut pas tenir compte de la case Administrateur</a:t>
            </a:r>
          </a:p>
          <a:p>
            <a:endParaRPr lang="fr-FR" sz="1400" dirty="0"/>
          </a:p>
          <a:p>
            <a:endParaRPr lang="fr-FR" sz="1400" dirty="0"/>
          </a:p>
        </p:txBody>
      </p:sp>
      <p:pic>
        <p:nvPicPr>
          <p:cNvPr id="15" name="Image 14">
            <a:extLst>
              <a:ext uri="{FF2B5EF4-FFF2-40B4-BE49-F238E27FC236}">
                <a16:creationId xmlns:a16="http://schemas.microsoft.com/office/drawing/2014/main" id="{69C7CC54-A6CB-625F-0C6B-0645F9044974}"/>
              </a:ext>
            </a:extLst>
          </p:cNvPr>
          <p:cNvPicPr>
            <a:picLocks noChangeAspect="1"/>
          </p:cNvPicPr>
          <p:nvPr/>
        </p:nvPicPr>
        <p:blipFill>
          <a:blip r:embed="rId5"/>
          <a:stretch>
            <a:fillRect/>
          </a:stretch>
        </p:blipFill>
        <p:spPr>
          <a:xfrm>
            <a:off x="732283" y="4468697"/>
            <a:ext cx="2866594" cy="1145582"/>
          </a:xfrm>
          <a:prstGeom prst="rect">
            <a:avLst/>
          </a:prstGeom>
        </p:spPr>
      </p:pic>
      <p:pic>
        <p:nvPicPr>
          <p:cNvPr id="17" name="Image 16">
            <a:extLst>
              <a:ext uri="{FF2B5EF4-FFF2-40B4-BE49-F238E27FC236}">
                <a16:creationId xmlns:a16="http://schemas.microsoft.com/office/drawing/2014/main" id="{AA35C5F0-1163-1064-6284-4E88EAF79DE5}"/>
              </a:ext>
            </a:extLst>
          </p:cNvPr>
          <p:cNvPicPr>
            <a:picLocks noChangeAspect="1"/>
          </p:cNvPicPr>
          <p:nvPr/>
        </p:nvPicPr>
        <p:blipFill>
          <a:blip r:embed="rId6"/>
          <a:stretch>
            <a:fillRect/>
          </a:stretch>
        </p:blipFill>
        <p:spPr>
          <a:xfrm>
            <a:off x="3972773" y="4601584"/>
            <a:ext cx="1035456" cy="752432"/>
          </a:xfrm>
          <a:prstGeom prst="rect">
            <a:avLst/>
          </a:prstGeom>
        </p:spPr>
      </p:pic>
      <p:cxnSp>
        <p:nvCxnSpPr>
          <p:cNvPr id="19" name="Connecteur droit avec flèche 18">
            <a:extLst>
              <a:ext uri="{FF2B5EF4-FFF2-40B4-BE49-F238E27FC236}">
                <a16:creationId xmlns:a16="http://schemas.microsoft.com/office/drawing/2014/main" id="{9B7C6858-4789-6C33-5AAF-0257A8FF73BA}"/>
              </a:ext>
            </a:extLst>
          </p:cNvPr>
          <p:cNvCxnSpPr/>
          <p:nvPr/>
        </p:nvCxnSpPr>
        <p:spPr>
          <a:xfrm flipH="1">
            <a:off x="2686050" y="3892218"/>
            <a:ext cx="342376" cy="5764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20B3B501-1E7E-6E42-CFE6-A9795CD69892}"/>
              </a:ext>
            </a:extLst>
          </p:cNvPr>
          <p:cNvCxnSpPr>
            <a:cxnSpLocks/>
          </p:cNvCxnSpPr>
          <p:nvPr/>
        </p:nvCxnSpPr>
        <p:spPr>
          <a:xfrm>
            <a:off x="3464653" y="3592210"/>
            <a:ext cx="775083" cy="10093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ZoneTexte 22">
            <a:extLst>
              <a:ext uri="{FF2B5EF4-FFF2-40B4-BE49-F238E27FC236}">
                <a16:creationId xmlns:a16="http://schemas.microsoft.com/office/drawing/2014/main" id="{B9577C76-423F-76F4-B605-481CE3CC0CE5}"/>
              </a:ext>
            </a:extLst>
          </p:cNvPr>
          <p:cNvSpPr txBox="1"/>
          <p:nvPr/>
        </p:nvSpPr>
        <p:spPr>
          <a:xfrm>
            <a:off x="5348881" y="4450164"/>
            <a:ext cx="3699219" cy="954107"/>
          </a:xfrm>
          <a:prstGeom prst="rect">
            <a:avLst/>
          </a:prstGeom>
          <a:noFill/>
        </p:spPr>
        <p:txBody>
          <a:bodyPr wrap="square" rtlCol="0">
            <a:spAutoFit/>
          </a:bodyPr>
          <a:lstStyle/>
          <a:p>
            <a:r>
              <a:rPr lang="fr-FR" sz="1400" dirty="0"/>
              <a:t>En cliquant sur le bouton Recherche on obtient le résultat ci-dessous. Le détail apparait en cliquant sur le nombre de paiements</a:t>
            </a:r>
          </a:p>
        </p:txBody>
      </p:sp>
      <p:cxnSp>
        <p:nvCxnSpPr>
          <p:cNvPr id="25" name="Connecteur droit avec flèche 24">
            <a:extLst>
              <a:ext uri="{FF2B5EF4-FFF2-40B4-BE49-F238E27FC236}">
                <a16:creationId xmlns:a16="http://schemas.microsoft.com/office/drawing/2014/main" id="{0098D4BF-188A-25E9-4672-364CA21CBEB8}"/>
              </a:ext>
            </a:extLst>
          </p:cNvPr>
          <p:cNvCxnSpPr>
            <a:cxnSpLocks/>
          </p:cNvCxnSpPr>
          <p:nvPr/>
        </p:nvCxnSpPr>
        <p:spPr>
          <a:xfrm flipH="1">
            <a:off x="2600587" y="5371207"/>
            <a:ext cx="3175030" cy="786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146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E1DDD-8BDD-624B-D216-7C9C6C74D8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02A6832-3152-4DD3-5034-3C8598638EEC}"/>
              </a:ext>
            </a:extLst>
          </p:cNvPr>
          <p:cNvSpPr>
            <a:spLocks noGrp="1"/>
          </p:cNvSpPr>
          <p:nvPr>
            <p:ph type="title"/>
          </p:nvPr>
        </p:nvSpPr>
        <p:spPr>
          <a:xfrm>
            <a:off x="628650" y="322354"/>
            <a:ext cx="8012011" cy="436910"/>
          </a:xfrm>
        </p:spPr>
        <p:txBody>
          <a:bodyPr>
            <a:normAutofit/>
          </a:bodyPr>
          <a:lstStyle/>
          <a:p>
            <a:pPr algn="ctr"/>
            <a:r>
              <a:rPr lang="fr-FR" sz="2000" dirty="0"/>
              <a:t>Saisie d’un abandon de frais</a:t>
            </a:r>
          </a:p>
        </p:txBody>
      </p:sp>
      <p:sp>
        <p:nvSpPr>
          <p:cNvPr id="4" name="Espace réservé de la date 3">
            <a:extLst>
              <a:ext uri="{FF2B5EF4-FFF2-40B4-BE49-F238E27FC236}">
                <a16:creationId xmlns:a16="http://schemas.microsoft.com/office/drawing/2014/main" id="{8FE1C9FF-6338-00D1-A461-66F3319EDA10}"/>
              </a:ext>
            </a:extLst>
          </p:cNvPr>
          <p:cNvSpPr>
            <a:spLocks noGrp="1"/>
          </p:cNvSpPr>
          <p:nvPr>
            <p:ph type="dt" sz="half" idx="10"/>
          </p:nvPr>
        </p:nvSpPr>
        <p:spPr/>
        <p:txBody>
          <a:bodyPr/>
          <a:lstStyle/>
          <a:p>
            <a:r>
              <a:rPr lang="fr-FR"/>
              <a:t>Janvier  2025</a:t>
            </a:r>
            <a:endParaRPr lang="fr-FR" dirty="0"/>
          </a:p>
        </p:txBody>
      </p:sp>
      <p:pic>
        <p:nvPicPr>
          <p:cNvPr id="33" name="Image 32">
            <a:extLst>
              <a:ext uri="{FF2B5EF4-FFF2-40B4-BE49-F238E27FC236}">
                <a16:creationId xmlns:a16="http://schemas.microsoft.com/office/drawing/2014/main" id="{9AEC8AF7-55C3-4E6E-4DB8-EF52CEA26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501" y="6163616"/>
            <a:ext cx="1013548" cy="350550"/>
          </a:xfrm>
          <a:prstGeom prst="rect">
            <a:avLst/>
          </a:prstGeom>
        </p:spPr>
      </p:pic>
      <p:sp>
        <p:nvSpPr>
          <p:cNvPr id="34" name="ZoneTexte 33">
            <a:extLst>
              <a:ext uri="{FF2B5EF4-FFF2-40B4-BE49-F238E27FC236}">
                <a16:creationId xmlns:a16="http://schemas.microsoft.com/office/drawing/2014/main" id="{FC2C6081-4D3C-796D-E752-F8215F80990C}"/>
              </a:ext>
            </a:extLst>
          </p:cNvPr>
          <p:cNvSpPr txBox="1"/>
          <p:nvPr/>
        </p:nvSpPr>
        <p:spPr>
          <a:xfrm>
            <a:off x="2545998" y="6163616"/>
            <a:ext cx="1780800" cy="307777"/>
          </a:xfrm>
          <a:prstGeom prst="rect">
            <a:avLst/>
          </a:prstGeom>
          <a:noFill/>
        </p:spPr>
        <p:txBody>
          <a:bodyPr wrap="square" rtlCol="0">
            <a:spAutoFit/>
          </a:bodyPr>
          <a:lstStyle/>
          <a:p>
            <a:r>
              <a:rPr lang="fr-FR" sz="1400" dirty="0"/>
              <a:t>Il n’y a plus qu’à </a:t>
            </a:r>
          </a:p>
        </p:txBody>
      </p:sp>
      <p:pic>
        <p:nvPicPr>
          <p:cNvPr id="11" name="Image 10">
            <a:extLst>
              <a:ext uri="{FF2B5EF4-FFF2-40B4-BE49-F238E27FC236}">
                <a16:creationId xmlns:a16="http://schemas.microsoft.com/office/drawing/2014/main" id="{B695CF5C-CCFA-BFF9-17BC-FECFAA35CED3}"/>
              </a:ext>
            </a:extLst>
          </p:cNvPr>
          <p:cNvPicPr>
            <a:picLocks noChangeAspect="1"/>
          </p:cNvPicPr>
          <p:nvPr/>
        </p:nvPicPr>
        <p:blipFill>
          <a:blip r:embed="rId3"/>
          <a:stretch>
            <a:fillRect/>
          </a:stretch>
        </p:blipFill>
        <p:spPr>
          <a:xfrm>
            <a:off x="147336" y="887488"/>
            <a:ext cx="5140282" cy="5348189"/>
          </a:xfrm>
          <a:prstGeom prst="rect">
            <a:avLst/>
          </a:prstGeom>
        </p:spPr>
      </p:pic>
      <p:sp>
        <p:nvSpPr>
          <p:cNvPr id="13" name="ZoneTexte 12">
            <a:extLst>
              <a:ext uri="{FF2B5EF4-FFF2-40B4-BE49-F238E27FC236}">
                <a16:creationId xmlns:a16="http://schemas.microsoft.com/office/drawing/2014/main" id="{575284B3-2C8F-152F-F805-23B622E19F30}"/>
              </a:ext>
            </a:extLst>
          </p:cNvPr>
          <p:cNvSpPr txBox="1"/>
          <p:nvPr/>
        </p:nvSpPr>
        <p:spPr>
          <a:xfrm>
            <a:off x="5879571" y="2413337"/>
            <a:ext cx="2947737" cy="2893100"/>
          </a:xfrm>
          <a:prstGeom prst="rect">
            <a:avLst/>
          </a:prstGeom>
          <a:noFill/>
        </p:spPr>
        <p:txBody>
          <a:bodyPr wrap="square" rtlCol="0">
            <a:spAutoFit/>
          </a:bodyPr>
          <a:lstStyle/>
          <a:p>
            <a:pPr marL="285750" indent="-285750">
              <a:buFontTx/>
              <a:buChar char="-"/>
            </a:pPr>
            <a:r>
              <a:rPr lang="fr-FR" sz="1400" dirty="0"/>
              <a:t>Une fois le nom renseigné, il suffit de saisir le montant de l’abandon de frais et de mentionner « Abandon de frais. Ne pas tenir compte du calcul du  montant de la part section</a:t>
            </a:r>
          </a:p>
          <a:p>
            <a:pPr marL="285750" indent="-285750">
              <a:buFontTx/>
              <a:buChar char="-"/>
            </a:pPr>
            <a:endParaRPr lang="fr-FR" sz="1400" dirty="0"/>
          </a:p>
          <a:p>
            <a:pPr marL="285750" indent="-285750">
              <a:buFontTx/>
              <a:buChar char="-"/>
            </a:pPr>
            <a:r>
              <a:rPr lang="fr-FR" sz="1400" dirty="0"/>
              <a:t>Choisir Abandon de frais comme moyen de paiement</a:t>
            </a:r>
          </a:p>
          <a:p>
            <a:pPr marL="285750" indent="-285750">
              <a:buFontTx/>
              <a:buChar char="-"/>
            </a:pPr>
            <a:endParaRPr lang="fr-FR" sz="1400" dirty="0"/>
          </a:p>
          <a:p>
            <a:pPr marL="285750" indent="-285750">
              <a:buFontTx/>
              <a:buChar char="-"/>
            </a:pPr>
            <a:r>
              <a:rPr lang="fr-FR" sz="1400" dirty="0"/>
              <a:t>Indiquer les dates de l’abandon de frais </a:t>
            </a:r>
            <a:r>
              <a:rPr lang="fr-FR" sz="1400" dirty="0">
                <a:solidFill>
                  <a:srgbClr val="FF0000"/>
                </a:solidFill>
              </a:rPr>
              <a:t>(impérativement 31/12/2024)</a:t>
            </a:r>
          </a:p>
        </p:txBody>
      </p:sp>
      <p:cxnSp>
        <p:nvCxnSpPr>
          <p:cNvPr id="16" name="Connecteur droit avec flèche 15">
            <a:extLst>
              <a:ext uri="{FF2B5EF4-FFF2-40B4-BE49-F238E27FC236}">
                <a16:creationId xmlns:a16="http://schemas.microsoft.com/office/drawing/2014/main" id="{0C55F51B-954D-1DB3-6EC2-E96DF001C1FF}"/>
              </a:ext>
            </a:extLst>
          </p:cNvPr>
          <p:cNvCxnSpPr>
            <a:cxnSpLocks/>
          </p:cNvCxnSpPr>
          <p:nvPr/>
        </p:nvCxnSpPr>
        <p:spPr>
          <a:xfrm flipH="1" flipV="1">
            <a:off x="2545998" y="2134848"/>
            <a:ext cx="3536750" cy="792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544EA33C-53F3-8354-BF49-83369DF24952}"/>
              </a:ext>
            </a:extLst>
          </p:cNvPr>
          <p:cNvCxnSpPr>
            <a:cxnSpLocks/>
          </p:cNvCxnSpPr>
          <p:nvPr/>
        </p:nvCxnSpPr>
        <p:spPr>
          <a:xfrm flipH="1" flipV="1">
            <a:off x="1558456" y="3404606"/>
            <a:ext cx="4524292" cy="8985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4C095258-BE41-4309-5863-58DD77553287}"/>
              </a:ext>
            </a:extLst>
          </p:cNvPr>
          <p:cNvCxnSpPr/>
          <p:nvPr/>
        </p:nvCxnSpPr>
        <p:spPr>
          <a:xfrm flipH="1" flipV="1">
            <a:off x="1733384" y="4303112"/>
            <a:ext cx="4261899" cy="634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necteur droit avec flèche 4">
            <a:extLst>
              <a:ext uri="{FF2B5EF4-FFF2-40B4-BE49-F238E27FC236}">
                <a16:creationId xmlns:a16="http://schemas.microsoft.com/office/drawing/2014/main" id="{3852FEB7-7B55-F4F2-95E5-79447225A206}"/>
              </a:ext>
            </a:extLst>
          </p:cNvPr>
          <p:cNvCxnSpPr>
            <a:cxnSpLocks/>
          </p:cNvCxnSpPr>
          <p:nvPr/>
        </p:nvCxnSpPr>
        <p:spPr>
          <a:xfrm flipH="1" flipV="1">
            <a:off x="2003729" y="2664466"/>
            <a:ext cx="3991554" cy="2187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1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1162923-3575-ECEA-8C84-E07CFD0C04F5}"/>
              </a:ext>
            </a:extLst>
          </p:cNvPr>
          <p:cNvSpPr>
            <a:spLocks noGrp="1"/>
          </p:cNvSpPr>
          <p:nvPr>
            <p:ph type="dt" sz="half" idx="10"/>
          </p:nvPr>
        </p:nvSpPr>
        <p:spPr/>
        <p:txBody>
          <a:bodyPr/>
          <a:lstStyle/>
          <a:p>
            <a:r>
              <a:rPr lang="fr-FR"/>
              <a:t>Janvier  2025</a:t>
            </a:r>
            <a:endParaRPr lang="fr-FR" dirty="0"/>
          </a:p>
        </p:txBody>
      </p:sp>
      <p:sp>
        <p:nvSpPr>
          <p:cNvPr id="7" name="ZoneTexte 6">
            <a:extLst>
              <a:ext uri="{FF2B5EF4-FFF2-40B4-BE49-F238E27FC236}">
                <a16:creationId xmlns:a16="http://schemas.microsoft.com/office/drawing/2014/main" id="{D519E9E9-24D7-39D0-FEE6-5FD9547CDADA}"/>
              </a:ext>
            </a:extLst>
          </p:cNvPr>
          <p:cNvSpPr txBox="1"/>
          <p:nvPr/>
        </p:nvSpPr>
        <p:spPr>
          <a:xfrm>
            <a:off x="855678" y="1422333"/>
            <a:ext cx="7487174" cy="2793072"/>
          </a:xfrm>
          <a:prstGeom prst="rect">
            <a:avLst/>
          </a:prstGeom>
          <a:noFill/>
        </p:spPr>
        <p:txBody>
          <a:bodyPr wrap="square">
            <a:spAutoFit/>
          </a:bodyPr>
          <a:lstStyle/>
          <a:p>
            <a:pPr algn="just"/>
            <a:r>
              <a:rPr lang="fr-FR" sz="1350" dirty="0"/>
              <a:t>Le nouveau progiciel remplaçant SAGASe est fourni par Netanswer, société appartenant au groupe européen </a:t>
            </a:r>
            <a:r>
              <a:rPr lang="fr-FR" sz="1350" dirty="0" err="1"/>
              <a:t>Eudonet</a:t>
            </a:r>
            <a:r>
              <a:rPr lang="fr-FR" sz="1350" dirty="0"/>
              <a:t>. Ce progiciel  comporte deux segments:</a:t>
            </a:r>
          </a:p>
          <a:p>
            <a:pPr marL="214313" indent="-214313" algn="just">
              <a:buFontTx/>
              <a:buChar char="-"/>
            </a:pPr>
            <a:r>
              <a:rPr lang="fr-FR" sz="1350" dirty="0"/>
              <a:t>Le CRM (Client Relationship Management) qui va gérer les membres ou autres personnes liés à notre association (informations personnelles et cotisations)</a:t>
            </a:r>
          </a:p>
          <a:p>
            <a:pPr marL="214313" indent="-214313" algn="just">
              <a:buFontTx/>
              <a:buChar char="-"/>
            </a:pPr>
            <a:r>
              <a:rPr lang="fr-FR" sz="1350" dirty="0"/>
              <a:t>Le CMS (Content Management System) qui va  gérer les sites internet (national et sections)</a:t>
            </a:r>
          </a:p>
          <a:p>
            <a:pPr algn="just"/>
            <a:r>
              <a:rPr lang="fr-FR" sz="1350" dirty="0"/>
              <a:t>Le dispositif est complémenté par un Tableur comptable qui permet aux trésoriers de tenir la comptabilité générale de leur section.</a:t>
            </a:r>
          </a:p>
          <a:p>
            <a:pPr algn="just"/>
            <a:endParaRPr lang="fr-FR" sz="1350" dirty="0"/>
          </a:p>
          <a:p>
            <a:pPr algn="just"/>
            <a:r>
              <a:rPr lang="fr-FR" sz="1350" dirty="0"/>
              <a:t>Une base de données unique renferme les informations nécessaires aux sections ainsi qu’au Siège:</a:t>
            </a:r>
          </a:p>
          <a:p>
            <a:pPr marL="214313" indent="-214313" algn="just">
              <a:buFontTx/>
              <a:buChar char="-"/>
            </a:pPr>
            <a:r>
              <a:rPr lang="fr-FR" sz="1350" dirty="0"/>
              <a:t>Données personnelles.</a:t>
            </a:r>
          </a:p>
          <a:p>
            <a:pPr marL="214313" indent="-214313" algn="just">
              <a:buFontTx/>
              <a:buChar char="-"/>
            </a:pPr>
            <a:r>
              <a:rPr lang="fr-FR" sz="1350" dirty="0"/>
              <a:t>Etats des paiements des cotisations, des abonnements et des dons </a:t>
            </a:r>
          </a:p>
          <a:p>
            <a:pPr marL="214313" indent="-214313" algn="just">
              <a:buFontTx/>
              <a:buChar char="-"/>
            </a:pPr>
            <a:endParaRPr lang="fr-FR" sz="1350" dirty="0"/>
          </a:p>
          <a:p>
            <a:pPr algn="just"/>
            <a:r>
              <a:rPr lang="fr-FR" sz="1350" dirty="0"/>
              <a:t>Le schéma synoptique figure à la page suivante:</a:t>
            </a:r>
          </a:p>
        </p:txBody>
      </p:sp>
    </p:spTree>
    <p:extLst>
      <p:ext uri="{BB962C8B-B14F-4D97-AF65-F5344CB8AC3E}">
        <p14:creationId xmlns:p14="http://schemas.microsoft.com/office/powerpoint/2010/main" val="354745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Recherche de cotisant</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9" name="Image 8">
            <a:extLst>
              <a:ext uri="{FF2B5EF4-FFF2-40B4-BE49-F238E27FC236}">
                <a16:creationId xmlns:a16="http://schemas.microsoft.com/office/drawing/2014/main" id="{80E612E6-D511-5729-A771-8414413409ED}"/>
              </a:ext>
            </a:extLst>
          </p:cNvPr>
          <p:cNvPicPr>
            <a:picLocks noChangeAspect="1"/>
          </p:cNvPicPr>
          <p:nvPr/>
        </p:nvPicPr>
        <p:blipFill>
          <a:blip r:embed="rId2"/>
          <a:stretch>
            <a:fillRect/>
          </a:stretch>
        </p:blipFill>
        <p:spPr>
          <a:xfrm>
            <a:off x="0" y="136524"/>
            <a:ext cx="1504464" cy="1995718"/>
          </a:xfrm>
          <a:prstGeom prst="rect">
            <a:avLst/>
          </a:prstGeom>
        </p:spPr>
      </p:pic>
      <p:pic>
        <p:nvPicPr>
          <p:cNvPr id="12" name="Image 11">
            <a:extLst>
              <a:ext uri="{FF2B5EF4-FFF2-40B4-BE49-F238E27FC236}">
                <a16:creationId xmlns:a16="http://schemas.microsoft.com/office/drawing/2014/main" id="{79AF6C54-BD98-494E-DE4B-12C1486284E1}"/>
              </a:ext>
            </a:extLst>
          </p:cNvPr>
          <p:cNvPicPr>
            <a:picLocks noChangeAspect="1"/>
          </p:cNvPicPr>
          <p:nvPr/>
        </p:nvPicPr>
        <p:blipFill>
          <a:blip r:embed="rId3"/>
          <a:stretch>
            <a:fillRect/>
          </a:stretch>
        </p:blipFill>
        <p:spPr>
          <a:xfrm>
            <a:off x="3776869" y="5211084"/>
            <a:ext cx="2581635" cy="1524213"/>
          </a:xfrm>
          <a:prstGeom prst="rect">
            <a:avLst/>
          </a:prstGeom>
        </p:spPr>
      </p:pic>
      <p:pic>
        <p:nvPicPr>
          <p:cNvPr id="14" name="Image 13">
            <a:extLst>
              <a:ext uri="{FF2B5EF4-FFF2-40B4-BE49-F238E27FC236}">
                <a16:creationId xmlns:a16="http://schemas.microsoft.com/office/drawing/2014/main" id="{5FF87F23-D1AC-A140-AE1C-0139DEA0B139}"/>
              </a:ext>
            </a:extLst>
          </p:cNvPr>
          <p:cNvPicPr>
            <a:picLocks noChangeAspect="1"/>
          </p:cNvPicPr>
          <p:nvPr/>
        </p:nvPicPr>
        <p:blipFill>
          <a:blip r:embed="rId4"/>
          <a:stretch>
            <a:fillRect/>
          </a:stretch>
        </p:blipFill>
        <p:spPr>
          <a:xfrm>
            <a:off x="121809" y="1730713"/>
            <a:ext cx="8307943" cy="3458074"/>
          </a:xfrm>
          <a:prstGeom prst="rect">
            <a:avLst/>
          </a:prstGeom>
        </p:spPr>
      </p:pic>
      <p:cxnSp>
        <p:nvCxnSpPr>
          <p:cNvPr id="18" name="Connecteur droit avec flèche 17">
            <a:extLst>
              <a:ext uri="{FF2B5EF4-FFF2-40B4-BE49-F238E27FC236}">
                <a16:creationId xmlns:a16="http://schemas.microsoft.com/office/drawing/2014/main" id="{70BCE949-E6BA-89F0-3161-D70B0B8314E2}"/>
              </a:ext>
            </a:extLst>
          </p:cNvPr>
          <p:cNvCxnSpPr>
            <a:cxnSpLocks/>
          </p:cNvCxnSpPr>
          <p:nvPr/>
        </p:nvCxnSpPr>
        <p:spPr>
          <a:xfrm flipH="1">
            <a:off x="6358504" y="5216158"/>
            <a:ext cx="1924216" cy="389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ZoneTexte 19">
            <a:extLst>
              <a:ext uri="{FF2B5EF4-FFF2-40B4-BE49-F238E27FC236}">
                <a16:creationId xmlns:a16="http://schemas.microsoft.com/office/drawing/2014/main" id="{504E5B42-F0C9-BC24-ABE5-FC46D7B55F06}"/>
              </a:ext>
            </a:extLst>
          </p:cNvPr>
          <p:cNvSpPr txBox="1"/>
          <p:nvPr/>
        </p:nvSpPr>
        <p:spPr>
          <a:xfrm>
            <a:off x="1905906" y="773573"/>
            <a:ext cx="6734755" cy="1169551"/>
          </a:xfrm>
          <a:prstGeom prst="rect">
            <a:avLst/>
          </a:prstGeom>
          <a:noFill/>
        </p:spPr>
        <p:txBody>
          <a:bodyPr wrap="square" rtlCol="0">
            <a:spAutoFit/>
          </a:bodyPr>
          <a:lstStyle/>
          <a:p>
            <a:r>
              <a:rPr lang="fr-FR" sz="1400" dirty="0"/>
              <a:t>Après avoir choisi le critère de recherche, numéro, nom, prénom, etc., l’appui sur recherche affiche le résultat. En pointant la souris sur l’icône de l’année, le détail du paiement s’affiche. (Fonctionnement identique à celui de l’onglet  paiement de la fiche adhérent). En cliquant sur l’icône, il est possible de télécharger le reçu fiscal correspondant</a:t>
            </a:r>
          </a:p>
        </p:txBody>
      </p:sp>
      <p:pic>
        <p:nvPicPr>
          <p:cNvPr id="24" name="Image 23">
            <a:extLst>
              <a:ext uri="{FF2B5EF4-FFF2-40B4-BE49-F238E27FC236}">
                <a16:creationId xmlns:a16="http://schemas.microsoft.com/office/drawing/2014/main" id="{B9398033-6DCA-EC9A-B62D-B19BE5C2B27B}"/>
              </a:ext>
            </a:extLst>
          </p:cNvPr>
          <p:cNvPicPr>
            <a:picLocks noChangeAspect="1"/>
          </p:cNvPicPr>
          <p:nvPr/>
        </p:nvPicPr>
        <p:blipFill>
          <a:blip r:embed="rId5"/>
          <a:stretch>
            <a:fillRect/>
          </a:stretch>
        </p:blipFill>
        <p:spPr>
          <a:xfrm>
            <a:off x="6620948" y="5566505"/>
            <a:ext cx="1958510" cy="746825"/>
          </a:xfrm>
          <a:prstGeom prst="rect">
            <a:avLst/>
          </a:prstGeom>
        </p:spPr>
      </p:pic>
      <p:cxnSp>
        <p:nvCxnSpPr>
          <p:cNvPr id="28" name="Connecteur droit avec flèche 27">
            <a:extLst>
              <a:ext uri="{FF2B5EF4-FFF2-40B4-BE49-F238E27FC236}">
                <a16:creationId xmlns:a16="http://schemas.microsoft.com/office/drawing/2014/main" id="{0743899A-D35D-FB1E-7AF4-26121829CACF}"/>
              </a:ext>
            </a:extLst>
          </p:cNvPr>
          <p:cNvCxnSpPr>
            <a:cxnSpLocks/>
          </p:cNvCxnSpPr>
          <p:nvPr/>
        </p:nvCxnSpPr>
        <p:spPr>
          <a:xfrm flipH="1">
            <a:off x="8142136" y="5287989"/>
            <a:ext cx="140584" cy="2381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987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Recherche de cotisant</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6" name="Image 5">
            <a:extLst>
              <a:ext uri="{FF2B5EF4-FFF2-40B4-BE49-F238E27FC236}">
                <a16:creationId xmlns:a16="http://schemas.microsoft.com/office/drawing/2014/main" id="{A5D46209-1F34-0251-7781-1E4A3BB8B633}"/>
              </a:ext>
            </a:extLst>
          </p:cNvPr>
          <p:cNvPicPr>
            <a:picLocks noChangeAspect="1"/>
          </p:cNvPicPr>
          <p:nvPr/>
        </p:nvPicPr>
        <p:blipFill>
          <a:blip r:embed="rId2"/>
          <a:stretch>
            <a:fillRect/>
          </a:stretch>
        </p:blipFill>
        <p:spPr>
          <a:xfrm>
            <a:off x="598556" y="1382507"/>
            <a:ext cx="8482787" cy="1912786"/>
          </a:xfrm>
          <a:prstGeom prst="rect">
            <a:avLst/>
          </a:prstGeom>
        </p:spPr>
      </p:pic>
      <p:sp>
        <p:nvSpPr>
          <p:cNvPr id="7" name="ZoneTexte 6">
            <a:extLst>
              <a:ext uri="{FF2B5EF4-FFF2-40B4-BE49-F238E27FC236}">
                <a16:creationId xmlns:a16="http://schemas.microsoft.com/office/drawing/2014/main" id="{546E58FA-4D27-DD0D-3E07-7577770E37D2}"/>
              </a:ext>
            </a:extLst>
          </p:cNvPr>
          <p:cNvSpPr txBox="1"/>
          <p:nvPr/>
        </p:nvSpPr>
        <p:spPr>
          <a:xfrm>
            <a:off x="1773141" y="1022456"/>
            <a:ext cx="6241132" cy="307777"/>
          </a:xfrm>
          <a:prstGeom prst="rect">
            <a:avLst/>
          </a:prstGeom>
          <a:noFill/>
        </p:spPr>
        <p:txBody>
          <a:bodyPr wrap="none" rtlCol="0">
            <a:spAutoFit/>
          </a:bodyPr>
          <a:lstStyle/>
          <a:p>
            <a:r>
              <a:rPr lang="fr-FR" sz="1400" dirty="0"/>
              <a:t>Le mode avancé permet de visualiser la totalité du paiement, lié à la cotisation</a:t>
            </a:r>
          </a:p>
        </p:txBody>
      </p:sp>
      <p:cxnSp>
        <p:nvCxnSpPr>
          <p:cNvPr id="10" name="Connecteur droit avec flèche 9">
            <a:extLst>
              <a:ext uri="{FF2B5EF4-FFF2-40B4-BE49-F238E27FC236}">
                <a16:creationId xmlns:a16="http://schemas.microsoft.com/office/drawing/2014/main" id="{2158413A-FCE5-9486-3AFC-2F0015E43844}"/>
              </a:ext>
            </a:extLst>
          </p:cNvPr>
          <p:cNvCxnSpPr>
            <a:cxnSpLocks/>
            <a:stCxn id="7" idx="3"/>
          </p:cNvCxnSpPr>
          <p:nvPr/>
        </p:nvCxnSpPr>
        <p:spPr>
          <a:xfrm>
            <a:off x="8014273" y="1176345"/>
            <a:ext cx="624001" cy="282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4C35256F-05FA-3960-C63F-3540C8245714}"/>
              </a:ext>
            </a:extLst>
          </p:cNvPr>
          <p:cNvSpPr txBox="1"/>
          <p:nvPr/>
        </p:nvSpPr>
        <p:spPr>
          <a:xfrm>
            <a:off x="3506526" y="3378042"/>
            <a:ext cx="2469074" cy="369332"/>
          </a:xfrm>
          <a:prstGeom prst="rect">
            <a:avLst/>
          </a:prstGeom>
          <a:noFill/>
        </p:spPr>
        <p:txBody>
          <a:bodyPr wrap="none" rtlCol="0">
            <a:spAutoFit/>
          </a:bodyPr>
          <a:lstStyle/>
          <a:p>
            <a:r>
              <a:rPr lang="fr-FR" dirty="0"/>
              <a:t>Mails de remerciement</a:t>
            </a:r>
          </a:p>
        </p:txBody>
      </p:sp>
      <p:pic>
        <p:nvPicPr>
          <p:cNvPr id="17" name="Image 16">
            <a:extLst>
              <a:ext uri="{FF2B5EF4-FFF2-40B4-BE49-F238E27FC236}">
                <a16:creationId xmlns:a16="http://schemas.microsoft.com/office/drawing/2014/main" id="{73E4C8C2-3A2E-B89E-AE66-26A6D7F8F4EE}"/>
              </a:ext>
            </a:extLst>
          </p:cNvPr>
          <p:cNvPicPr>
            <a:picLocks noChangeAspect="1"/>
          </p:cNvPicPr>
          <p:nvPr/>
        </p:nvPicPr>
        <p:blipFill>
          <a:blip r:embed="rId3"/>
          <a:stretch>
            <a:fillRect/>
          </a:stretch>
        </p:blipFill>
        <p:spPr>
          <a:xfrm>
            <a:off x="157624" y="3922758"/>
            <a:ext cx="1767993" cy="1912786"/>
          </a:xfrm>
          <a:prstGeom prst="rect">
            <a:avLst/>
          </a:prstGeom>
        </p:spPr>
      </p:pic>
      <p:pic>
        <p:nvPicPr>
          <p:cNvPr id="21" name="Image 20">
            <a:extLst>
              <a:ext uri="{FF2B5EF4-FFF2-40B4-BE49-F238E27FC236}">
                <a16:creationId xmlns:a16="http://schemas.microsoft.com/office/drawing/2014/main" id="{6D319860-7283-12D7-446F-20FD8074C66A}"/>
              </a:ext>
            </a:extLst>
          </p:cNvPr>
          <p:cNvPicPr>
            <a:picLocks noChangeAspect="1"/>
          </p:cNvPicPr>
          <p:nvPr/>
        </p:nvPicPr>
        <p:blipFill>
          <a:blip r:embed="rId4"/>
          <a:stretch>
            <a:fillRect/>
          </a:stretch>
        </p:blipFill>
        <p:spPr>
          <a:xfrm>
            <a:off x="1995553" y="3665836"/>
            <a:ext cx="6958794" cy="1883074"/>
          </a:xfrm>
          <a:prstGeom prst="rect">
            <a:avLst/>
          </a:prstGeom>
        </p:spPr>
      </p:pic>
      <p:sp>
        <p:nvSpPr>
          <p:cNvPr id="22" name="ZoneTexte 21">
            <a:extLst>
              <a:ext uri="{FF2B5EF4-FFF2-40B4-BE49-F238E27FC236}">
                <a16:creationId xmlns:a16="http://schemas.microsoft.com/office/drawing/2014/main" id="{5FAFDC35-F601-29D1-4A0B-FEFBA55797C1}"/>
              </a:ext>
            </a:extLst>
          </p:cNvPr>
          <p:cNvSpPr txBox="1">
            <a:spLocks noGrp="1" noRot="1" noMove="1" noResize="1" noEditPoints="1" noAdjustHandles="1" noChangeArrowheads="1" noChangeShapeType="1"/>
          </p:cNvSpPr>
          <p:nvPr/>
        </p:nvSpPr>
        <p:spPr>
          <a:xfrm>
            <a:off x="1868557" y="5806611"/>
            <a:ext cx="7212786" cy="738664"/>
          </a:xfrm>
          <a:prstGeom prst="rect">
            <a:avLst/>
          </a:prstGeom>
          <a:noFill/>
        </p:spPr>
        <p:txBody>
          <a:bodyPr wrap="square" rtlCol="0">
            <a:spAutoFit/>
          </a:bodyPr>
          <a:lstStyle/>
          <a:p>
            <a:r>
              <a:rPr lang="fr-FR" sz="1400" dirty="0"/>
              <a:t>Il est possible de sélectionner pour un donné et  un type de paiement la liste des adhérents qui ont cotisé , de leur envoyer un mail de remerciement avec le reçu fiscal, en cochant la case ad hoc et en cliquant sur mettre à jour </a:t>
            </a:r>
          </a:p>
        </p:txBody>
      </p:sp>
      <p:cxnSp>
        <p:nvCxnSpPr>
          <p:cNvPr id="25" name="Connecteur droit avec flèche 24">
            <a:extLst>
              <a:ext uri="{FF2B5EF4-FFF2-40B4-BE49-F238E27FC236}">
                <a16:creationId xmlns:a16="http://schemas.microsoft.com/office/drawing/2014/main" id="{307E8790-1DE4-2BE5-DC5E-7C9B5F624DDF}"/>
              </a:ext>
            </a:extLst>
          </p:cNvPr>
          <p:cNvCxnSpPr/>
          <p:nvPr/>
        </p:nvCxnSpPr>
        <p:spPr>
          <a:xfrm flipH="1" flipV="1">
            <a:off x="7450372" y="5406887"/>
            <a:ext cx="563901" cy="6917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Image 26">
            <a:extLst>
              <a:ext uri="{FF2B5EF4-FFF2-40B4-BE49-F238E27FC236}">
                <a16:creationId xmlns:a16="http://schemas.microsoft.com/office/drawing/2014/main" id="{F2286676-014C-0217-5956-BFA873EBF9F3}"/>
              </a:ext>
            </a:extLst>
          </p:cNvPr>
          <p:cNvPicPr>
            <a:picLocks noChangeAspect="1"/>
          </p:cNvPicPr>
          <p:nvPr/>
        </p:nvPicPr>
        <p:blipFill>
          <a:blip r:embed="rId5"/>
          <a:stretch>
            <a:fillRect/>
          </a:stretch>
        </p:blipFill>
        <p:spPr>
          <a:xfrm>
            <a:off x="5712973" y="6256585"/>
            <a:ext cx="675108" cy="236288"/>
          </a:xfrm>
          <a:prstGeom prst="rect">
            <a:avLst/>
          </a:prstGeom>
        </p:spPr>
      </p:pic>
      <p:cxnSp>
        <p:nvCxnSpPr>
          <p:cNvPr id="30" name="Connecteur droit avec flèche 29">
            <a:extLst>
              <a:ext uri="{FF2B5EF4-FFF2-40B4-BE49-F238E27FC236}">
                <a16:creationId xmlns:a16="http://schemas.microsoft.com/office/drawing/2014/main" id="{C6BC404B-D692-B504-0F19-35F24C5192F3}"/>
              </a:ext>
            </a:extLst>
          </p:cNvPr>
          <p:cNvCxnSpPr/>
          <p:nvPr/>
        </p:nvCxnSpPr>
        <p:spPr>
          <a:xfrm>
            <a:off x="5474950" y="6385284"/>
            <a:ext cx="238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78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Ajout de documents dans la bibliothèque </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6" name="Image 5">
            <a:extLst>
              <a:ext uri="{FF2B5EF4-FFF2-40B4-BE49-F238E27FC236}">
                <a16:creationId xmlns:a16="http://schemas.microsoft.com/office/drawing/2014/main" id="{B767F1E4-33B6-07EB-2C70-7E6450752130}"/>
              </a:ext>
            </a:extLst>
          </p:cNvPr>
          <p:cNvPicPr>
            <a:picLocks noChangeAspect="1"/>
          </p:cNvPicPr>
          <p:nvPr/>
        </p:nvPicPr>
        <p:blipFill>
          <a:blip r:embed="rId2"/>
          <a:stretch>
            <a:fillRect/>
          </a:stretch>
        </p:blipFill>
        <p:spPr>
          <a:xfrm>
            <a:off x="0" y="1471286"/>
            <a:ext cx="2824912" cy="2017794"/>
          </a:xfrm>
          <a:prstGeom prst="rect">
            <a:avLst/>
          </a:prstGeom>
        </p:spPr>
      </p:pic>
      <p:pic>
        <p:nvPicPr>
          <p:cNvPr id="10" name="Image 9">
            <a:extLst>
              <a:ext uri="{FF2B5EF4-FFF2-40B4-BE49-F238E27FC236}">
                <a16:creationId xmlns:a16="http://schemas.microsoft.com/office/drawing/2014/main" id="{FB305B68-202B-D8C9-E2DB-0272D6FE6910}"/>
              </a:ext>
            </a:extLst>
          </p:cNvPr>
          <p:cNvPicPr>
            <a:picLocks noChangeAspect="1"/>
          </p:cNvPicPr>
          <p:nvPr/>
        </p:nvPicPr>
        <p:blipFill>
          <a:blip r:embed="rId3"/>
          <a:stretch>
            <a:fillRect/>
          </a:stretch>
        </p:blipFill>
        <p:spPr>
          <a:xfrm>
            <a:off x="3244362" y="1301615"/>
            <a:ext cx="5449120" cy="2763206"/>
          </a:xfrm>
          <a:prstGeom prst="rect">
            <a:avLst/>
          </a:prstGeom>
        </p:spPr>
      </p:pic>
      <p:sp>
        <p:nvSpPr>
          <p:cNvPr id="11" name="ZoneTexte 10">
            <a:extLst>
              <a:ext uri="{FF2B5EF4-FFF2-40B4-BE49-F238E27FC236}">
                <a16:creationId xmlns:a16="http://schemas.microsoft.com/office/drawing/2014/main" id="{A8C6DF2C-4F0D-3906-3EC6-03A6690EEB7A}"/>
              </a:ext>
            </a:extLst>
          </p:cNvPr>
          <p:cNvSpPr txBox="1"/>
          <p:nvPr/>
        </p:nvSpPr>
        <p:spPr>
          <a:xfrm>
            <a:off x="198891" y="3669308"/>
            <a:ext cx="3123141" cy="2893100"/>
          </a:xfrm>
          <a:prstGeom prst="rect">
            <a:avLst/>
          </a:prstGeom>
          <a:noFill/>
        </p:spPr>
        <p:txBody>
          <a:bodyPr wrap="square" rtlCol="0">
            <a:spAutoFit/>
          </a:bodyPr>
          <a:lstStyle/>
          <a:p>
            <a:r>
              <a:rPr lang="fr-FR" sz="1400" dirty="0"/>
              <a:t>Gestion des documents</a:t>
            </a:r>
          </a:p>
          <a:p>
            <a:r>
              <a:rPr lang="fr-FR" sz="1400" dirty="0"/>
              <a:t>Ajout de documents</a:t>
            </a:r>
          </a:p>
          <a:p>
            <a:r>
              <a:rPr lang="fr-FR" sz="1400" dirty="0"/>
              <a:t>Choix du partage avec tous (racine) ou limité  à la section</a:t>
            </a:r>
          </a:p>
          <a:p>
            <a:r>
              <a:rPr lang="fr-FR" sz="1400" dirty="0"/>
              <a:t>Document à télécharger depuis un  ordinateur</a:t>
            </a:r>
          </a:p>
          <a:p>
            <a:r>
              <a:rPr lang="fr-FR" sz="1400" dirty="0"/>
              <a:t>Nom du document</a:t>
            </a:r>
          </a:p>
          <a:p>
            <a:r>
              <a:rPr lang="fr-FR" sz="1400" dirty="0"/>
              <a:t>Visibilité (Public, membres connectés, membres cotisants)</a:t>
            </a:r>
          </a:p>
          <a:p>
            <a:r>
              <a:rPr lang="fr-FR" sz="1400" dirty="0"/>
              <a:t>Bouton Ajouter; un message indique que le document est enregistré dans la bibliothèque pour utilisation ultérieure (mails etc…)</a:t>
            </a:r>
          </a:p>
        </p:txBody>
      </p:sp>
      <p:pic>
        <p:nvPicPr>
          <p:cNvPr id="13" name="Image 12">
            <a:extLst>
              <a:ext uri="{FF2B5EF4-FFF2-40B4-BE49-F238E27FC236}">
                <a16:creationId xmlns:a16="http://schemas.microsoft.com/office/drawing/2014/main" id="{E7FFD580-3738-F3B2-3E1D-45FCFFC9CCCE}"/>
              </a:ext>
            </a:extLst>
          </p:cNvPr>
          <p:cNvPicPr>
            <a:picLocks noChangeAspect="1"/>
          </p:cNvPicPr>
          <p:nvPr/>
        </p:nvPicPr>
        <p:blipFill>
          <a:blip r:embed="rId4"/>
          <a:stretch>
            <a:fillRect/>
          </a:stretch>
        </p:blipFill>
        <p:spPr>
          <a:xfrm>
            <a:off x="3309255" y="4094794"/>
            <a:ext cx="5319333" cy="2763206"/>
          </a:xfrm>
          <a:prstGeom prst="rect">
            <a:avLst/>
          </a:prstGeom>
        </p:spPr>
      </p:pic>
      <p:cxnSp>
        <p:nvCxnSpPr>
          <p:cNvPr id="15" name="Connecteur droit avec flèche 14">
            <a:extLst>
              <a:ext uri="{FF2B5EF4-FFF2-40B4-BE49-F238E27FC236}">
                <a16:creationId xmlns:a16="http://schemas.microsoft.com/office/drawing/2014/main" id="{B999AD44-7B90-20DC-11E9-F27737BBAED1}"/>
              </a:ext>
            </a:extLst>
          </p:cNvPr>
          <p:cNvCxnSpPr>
            <a:cxnSpLocks/>
          </p:cNvCxnSpPr>
          <p:nvPr/>
        </p:nvCxnSpPr>
        <p:spPr>
          <a:xfrm flipV="1">
            <a:off x="775982" y="3003259"/>
            <a:ext cx="356532" cy="738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ECBEB510-EFC3-8E49-5539-6E3A2776B3B1}"/>
              </a:ext>
            </a:extLst>
          </p:cNvPr>
          <p:cNvCxnSpPr>
            <a:cxnSpLocks/>
          </p:cNvCxnSpPr>
          <p:nvPr/>
        </p:nvCxnSpPr>
        <p:spPr>
          <a:xfrm>
            <a:off x="2986481" y="4776638"/>
            <a:ext cx="1685783" cy="154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3F4E0E94-81D9-0608-E3F0-7589D65A9599}"/>
              </a:ext>
            </a:extLst>
          </p:cNvPr>
          <p:cNvCxnSpPr>
            <a:cxnSpLocks/>
          </p:cNvCxnSpPr>
          <p:nvPr/>
        </p:nvCxnSpPr>
        <p:spPr>
          <a:xfrm>
            <a:off x="1747684" y="5220989"/>
            <a:ext cx="2824316" cy="346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eur droit avec flèche 23">
            <a:extLst>
              <a:ext uri="{FF2B5EF4-FFF2-40B4-BE49-F238E27FC236}">
                <a16:creationId xmlns:a16="http://schemas.microsoft.com/office/drawing/2014/main" id="{1C250840-3AA7-F549-F4C6-B8F4A1358C4E}"/>
              </a:ext>
            </a:extLst>
          </p:cNvPr>
          <p:cNvCxnSpPr>
            <a:cxnSpLocks/>
          </p:cNvCxnSpPr>
          <p:nvPr/>
        </p:nvCxnSpPr>
        <p:spPr>
          <a:xfrm flipV="1">
            <a:off x="1946246" y="1820411"/>
            <a:ext cx="1782660" cy="22166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FAF03F7F-160E-DC63-688E-86B27CD6E6FD}"/>
              </a:ext>
            </a:extLst>
          </p:cNvPr>
          <p:cNvCxnSpPr>
            <a:cxnSpLocks/>
          </p:cNvCxnSpPr>
          <p:nvPr/>
        </p:nvCxnSpPr>
        <p:spPr>
          <a:xfrm>
            <a:off x="1803633" y="4576033"/>
            <a:ext cx="25670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863A282D-B073-B903-F796-5CC2E05E0FF7}"/>
              </a:ext>
            </a:extLst>
          </p:cNvPr>
          <p:cNvCxnSpPr/>
          <p:nvPr/>
        </p:nvCxnSpPr>
        <p:spPr>
          <a:xfrm>
            <a:off x="2873243" y="5556385"/>
            <a:ext cx="956129" cy="9364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onnecteur droit avec flèche 38">
            <a:extLst>
              <a:ext uri="{FF2B5EF4-FFF2-40B4-BE49-F238E27FC236}">
                <a16:creationId xmlns:a16="http://schemas.microsoft.com/office/drawing/2014/main" id="{51EEA6F3-0F7F-F5AC-0A57-4DF1422E44AD}"/>
              </a:ext>
            </a:extLst>
          </p:cNvPr>
          <p:cNvCxnSpPr>
            <a:cxnSpLocks/>
          </p:cNvCxnSpPr>
          <p:nvPr/>
        </p:nvCxnSpPr>
        <p:spPr>
          <a:xfrm>
            <a:off x="2239861" y="6459380"/>
            <a:ext cx="5670957" cy="262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79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Formulaires et Imprimés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6" name="Image 5">
            <a:extLst>
              <a:ext uri="{FF2B5EF4-FFF2-40B4-BE49-F238E27FC236}">
                <a16:creationId xmlns:a16="http://schemas.microsoft.com/office/drawing/2014/main" id="{B767F1E4-33B6-07EB-2C70-7E6450752130}"/>
              </a:ext>
            </a:extLst>
          </p:cNvPr>
          <p:cNvPicPr>
            <a:picLocks noChangeAspect="1"/>
          </p:cNvPicPr>
          <p:nvPr/>
        </p:nvPicPr>
        <p:blipFill>
          <a:blip r:embed="rId2"/>
          <a:stretch>
            <a:fillRect/>
          </a:stretch>
        </p:blipFill>
        <p:spPr>
          <a:xfrm>
            <a:off x="0" y="1471286"/>
            <a:ext cx="2824912" cy="2017794"/>
          </a:xfrm>
          <a:prstGeom prst="rect">
            <a:avLst/>
          </a:prstGeom>
        </p:spPr>
      </p:pic>
      <p:sp>
        <p:nvSpPr>
          <p:cNvPr id="11" name="ZoneTexte 10">
            <a:extLst>
              <a:ext uri="{FF2B5EF4-FFF2-40B4-BE49-F238E27FC236}">
                <a16:creationId xmlns:a16="http://schemas.microsoft.com/office/drawing/2014/main" id="{A8C6DF2C-4F0D-3906-3EC6-03A6690EEB7A}"/>
              </a:ext>
            </a:extLst>
          </p:cNvPr>
          <p:cNvSpPr txBox="1"/>
          <p:nvPr/>
        </p:nvSpPr>
        <p:spPr>
          <a:xfrm>
            <a:off x="224058" y="4004440"/>
            <a:ext cx="3123141" cy="1600438"/>
          </a:xfrm>
          <a:prstGeom prst="rect">
            <a:avLst/>
          </a:prstGeom>
          <a:noFill/>
        </p:spPr>
        <p:txBody>
          <a:bodyPr wrap="square" rtlCol="0">
            <a:spAutoFit/>
          </a:bodyPr>
          <a:lstStyle/>
          <a:p>
            <a:r>
              <a:rPr lang="fr-FR" sz="1400" dirty="0"/>
              <a:t>Formulaires et imprimés</a:t>
            </a:r>
          </a:p>
          <a:p>
            <a:endParaRPr lang="fr-FR" sz="1400" dirty="0"/>
          </a:p>
          <a:p>
            <a:r>
              <a:rPr lang="fr-FR" sz="1400" dirty="0"/>
              <a:t>Cette page va permettre progressivement d’avoir accès aux documents nécessaires à la gestion des sections en cliquant sur les titres en caractères gras </a:t>
            </a:r>
          </a:p>
        </p:txBody>
      </p:sp>
      <p:cxnSp>
        <p:nvCxnSpPr>
          <p:cNvPr id="15" name="Connecteur droit avec flèche 14">
            <a:extLst>
              <a:ext uri="{FF2B5EF4-FFF2-40B4-BE49-F238E27FC236}">
                <a16:creationId xmlns:a16="http://schemas.microsoft.com/office/drawing/2014/main" id="{B999AD44-7B90-20DC-11E9-F27737BBAED1}"/>
              </a:ext>
            </a:extLst>
          </p:cNvPr>
          <p:cNvCxnSpPr>
            <a:cxnSpLocks/>
          </p:cNvCxnSpPr>
          <p:nvPr/>
        </p:nvCxnSpPr>
        <p:spPr>
          <a:xfrm flipV="1">
            <a:off x="1031846" y="3489080"/>
            <a:ext cx="278410" cy="6267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 name="Image 7">
            <a:extLst>
              <a:ext uri="{FF2B5EF4-FFF2-40B4-BE49-F238E27FC236}">
                <a16:creationId xmlns:a16="http://schemas.microsoft.com/office/drawing/2014/main" id="{8BADD2F4-862D-5BDE-1D74-1249D493C8F6}"/>
              </a:ext>
            </a:extLst>
          </p:cNvPr>
          <p:cNvPicPr>
            <a:picLocks noChangeAspect="1"/>
          </p:cNvPicPr>
          <p:nvPr/>
        </p:nvPicPr>
        <p:blipFill>
          <a:blip r:embed="rId3"/>
          <a:stretch>
            <a:fillRect/>
          </a:stretch>
        </p:blipFill>
        <p:spPr>
          <a:xfrm>
            <a:off x="4154987" y="802037"/>
            <a:ext cx="4253895" cy="5538628"/>
          </a:xfrm>
          <a:prstGeom prst="rect">
            <a:avLst/>
          </a:prstGeom>
        </p:spPr>
      </p:pic>
      <p:cxnSp>
        <p:nvCxnSpPr>
          <p:cNvPr id="12" name="Connecteur droit avec flèche 11">
            <a:extLst>
              <a:ext uri="{FF2B5EF4-FFF2-40B4-BE49-F238E27FC236}">
                <a16:creationId xmlns:a16="http://schemas.microsoft.com/office/drawing/2014/main" id="{12BD0817-2AD5-BC61-CFFD-9539495A5B98}"/>
              </a:ext>
            </a:extLst>
          </p:cNvPr>
          <p:cNvCxnSpPr>
            <a:cxnSpLocks/>
          </p:cNvCxnSpPr>
          <p:nvPr/>
        </p:nvCxnSpPr>
        <p:spPr>
          <a:xfrm flipV="1">
            <a:off x="3347199" y="2994870"/>
            <a:ext cx="2416038" cy="1996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861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Création de liens dans un email pour remplacer les pièces jointes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9" name="Image 8">
            <a:extLst>
              <a:ext uri="{FF2B5EF4-FFF2-40B4-BE49-F238E27FC236}">
                <a16:creationId xmlns:a16="http://schemas.microsoft.com/office/drawing/2014/main" id="{BA2729A7-99D7-DC0E-A9FB-E3DBC2B982EE}"/>
              </a:ext>
            </a:extLst>
          </p:cNvPr>
          <p:cNvPicPr>
            <a:picLocks noChangeAspect="1"/>
          </p:cNvPicPr>
          <p:nvPr/>
        </p:nvPicPr>
        <p:blipFill>
          <a:blip r:embed="rId2"/>
          <a:stretch>
            <a:fillRect/>
          </a:stretch>
        </p:blipFill>
        <p:spPr>
          <a:xfrm>
            <a:off x="2805982" y="802037"/>
            <a:ext cx="4740051" cy="3314987"/>
          </a:xfrm>
          <a:prstGeom prst="rect">
            <a:avLst/>
          </a:prstGeom>
        </p:spPr>
      </p:pic>
      <p:pic>
        <p:nvPicPr>
          <p:cNvPr id="18" name="Image 17">
            <a:extLst>
              <a:ext uri="{FF2B5EF4-FFF2-40B4-BE49-F238E27FC236}">
                <a16:creationId xmlns:a16="http://schemas.microsoft.com/office/drawing/2014/main" id="{F1599E9F-51BD-E0EC-799E-3F6B904D4264}"/>
              </a:ext>
            </a:extLst>
          </p:cNvPr>
          <p:cNvPicPr>
            <a:picLocks noChangeAspect="1"/>
          </p:cNvPicPr>
          <p:nvPr/>
        </p:nvPicPr>
        <p:blipFill>
          <a:blip r:embed="rId3"/>
          <a:stretch>
            <a:fillRect/>
          </a:stretch>
        </p:blipFill>
        <p:spPr>
          <a:xfrm>
            <a:off x="2844006" y="4223139"/>
            <a:ext cx="5685013" cy="2027096"/>
          </a:xfrm>
          <a:prstGeom prst="rect">
            <a:avLst/>
          </a:prstGeom>
        </p:spPr>
      </p:pic>
      <p:pic>
        <p:nvPicPr>
          <p:cNvPr id="23" name="Image 22" descr="Une image contenant texte, capture d’écran, Police, nombre&#10;&#10;Description générée automatiquement">
            <a:extLst>
              <a:ext uri="{FF2B5EF4-FFF2-40B4-BE49-F238E27FC236}">
                <a16:creationId xmlns:a16="http://schemas.microsoft.com/office/drawing/2014/main" id="{21F1D625-0A91-1BA0-8E35-F4FF79F45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35" y="1011768"/>
            <a:ext cx="1798476" cy="2461473"/>
          </a:xfrm>
          <a:prstGeom prst="rect">
            <a:avLst/>
          </a:prstGeom>
        </p:spPr>
      </p:pic>
      <p:sp>
        <p:nvSpPr>
          <p:cNvPr id="25" name="ZoneTexte 24">
            <a:extLst>
              <a:ext uri="{FF2B5EF4-FFF2-40B4-BE49-F238E27FC236}">
                <a16:creationId xmlns:a16="http://schemas.microsoft.com/office/drawing/2014/main" id="{2D35E531-67C8-8459-4681-F840B1C016EB}"/>
              </a:ext>
            </a:extLst>
          </p:cNvPr>
          <p:cNvSpPr txBox="1"/>
          <p:nvPr/>
        </p:nvSpPr>
        <p:spPr>
          <a:xfrm>
            <a:off x="210946" y="3603465"/>
            <a:ext cx="2147581" cy="2246769"/>
          </a:xfrm>
          <a:prstGeom prst="rect">
            <a:avLst/>
          </a:prstGeom>
          <a:noFill/>
        </p:spPr>
        <p:txBody>
          <a:bodyPr wrap="square" rtlCol="0">
            <a:spAutoFit/>
          </a:bodyPr>
          <a:lstStyle/>
          <a:p>
            <a:r>
              <a:rPr lang="fr-FR" sz="1400" dirty="0"/>
              <a:t>Le fait de cliquer sur Mail personnalisé redirige vers la page de mailing</a:t>
            </a:r>
          </a:p>
          <a:p>
            <a:endParaRPr lang="fr-FR" sz="1400" dirty="0"/>
          </a:p>
          <a:p>
            <a:endParaRPr lang="fr-FR" sz="1400" dirty="0"/>
          </a:p>
          <a:p>
            <a:endParaRPr lang="fr-FR" sz="1400" dirty="0"/>
          </a:p>
          <a:p>
            <a:r>
              <a:rPr lang="fr-FR" sz="1400" dirty="0"/>
              <a:t>Puis en bas de la page, on trouve le cadre Message qui va contenir le texte du mail</a:t>
            </a:r>
          </a:p>
        </p:txBody>
      </p:sp>
      <p:cxnSp>
        <p:nvCxnSpPr>
          <p:cNvPr id="27" name="Connecteur droit avec flèche 26">
            <a:extLst>
              <a:ext uri="{FF2B5EF4-FFF2-40B4-BE49-F238E27FC236}">
                <a16:creationId xmlns:a16="http://schemas.microsoft.com/office/drawing/2014/main" id="{FB836695-D21A-63CB-33FD-7FD598AA4C23}"/>
              </a:ext>
            </a:extLst>
          </p:cNvPr>
          <p:cNvCxnSpPr>
            <a:cxnSpLocks/>
          </p:cNvCxnSpPr>
          <p:nvPr/>
        </p:nvCxnSpPr>
        <p:spPr>
          <a:xfrm flipV="1">
            <a:off x="2358527" y="3429000"/>
            <a:ext cx="336024" cy="4131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EDC98345-38FC-6054-83DB-693F98265D3F}"/>
              </a:ext>
            </a:extLst>
          </p:cNvPr>
          <p:cNvCxnSpPr>
            <a:cxnSpLocks/>
          </p:cNvCxnSpPr>
          <p:nvPr/>
        </p:nvCxnSpPr>
        <p:spPr>
          <a:xfrm flipV="1">
            <a:off x="2358527" y="5108895"/>
            <a:ext cx="447455" cy="127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91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Création de liens dans un email pour remplacer les pièces jointes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10" name="ZoneTexte 9">
            <a:extLst>
              <a:ext uri="{FF2B5EF4-FFF2-40B4-BE49-F238E27FC236}">
                <a16:creationId xmlns:a16="http://schemas.microsoft.com/office/drawing/2014/main" id="{FAFE9D9E-1C7F-AA7F-A70E-8C8BAA4E6A0B}"/>
              </a:ext>
            </a:extLst>
          </p:cNvPr>
          <p:cNvSpPr txBox="1"/>
          <p:nvPr/>
        </p:nvSpPr>
        <p:spPr>
          <a:xfrm>
            <a:off x="788565" y="1199626"/>
            <a:ext cx="8314777" cy="307777"/>
          </a:xfrm>
          <a:prstGeom prst="rect">
            <a:avLst/>
          </a:prstGeom>
          <a:noFill/>
        </p:spPr>
        <p:txBody>
          <a:bodyPr wrap="none" rtlCol="0">
            <a:spAutoFit/>
          </a:bodyPr>
          <a:lstStyle/>
          <a:p>
            <a:r>
              <a:rPr lang="fr-FR" sz="1400" dirty="0"/>
              <a:t>Dans l’exemple ci-dessous, on veut inviter les membres de la section à une sortie et joindre le programme.</a:t>
            </a:r>
          </a:p>
        </p:txBody>
      </p:sp>
      <p:pic>
        <p:nvPicPr>
          <p:cNvPr id="12" name="Image 11" descr="Une image contenant texte, logiciel, Icône d’ordinateur, Page web&#10;&#10;Description générée automatiquement">
            <a:extLst>
              <a:ext uri="{FF2B5EF4-FFF2-40B4-BE49-F238E27FC236}">
                <a16:creationId xmlns:a16="http://schemas.microsoft.com/office/drawing/2014/main" id="{D5EBEE1A-C3B7-8F92-9A0D-3F4A4C9A9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1876"/>
            <a:ext cx="9144000" cy="3634248"/>
          </a:xfrm>
          <a:prstGeom prst="rect">
            <a:avLst/>
          </a:prstGeom>
        </p:spPr>
      </p:pic>
      <p:sp>
        <p:nvSpPr>
          <p:cNvPr id="13" name="ZoneTexte 12">
            <a:extLst>
              <a:ext uri="{FF2B5EF4-FFF2-40B4-BE49-F238E27FC236}">
                <a16:creationId xmlns:a16="http://schemas.microsoft.com/office/drawing/2014/main" id="{A8A33626-0DD6-3406-C3CF-1E67776AE98C}"/>
              </a:ext>
            </a:extLst>
          </p:cNvPr>
          <p:cNvSpPr txBox="1"/>
          <p:nvPr/>
        </p:nvSpPr>
        <p:spPr>
          <a:xfrm>
            <a:off x="503338" y="5493460"/>
            <a:ext cx="8012011" cy="307777"/>
          </a:xfrm>
          <a:prstGeom prst="rect">
            <a:avLst/>
          </a:prstGeom>
          <a:noFill/>
        </p:spPr>
        <p:txBody>
          <a:bodyPr wrap="square" rtlCol="0">
            <a:spAutoFit/>
          </a:bodyPr>
          <a:lstStyle/>
          <a:p>
            <a:r>
              <a:rPr lang="fr-FR" sz="1400" dirty="0"/>
              <a:t>Sélection du mot où placer le lien; Clic sur l’icône lien, et sur insérer un lien vers un document du site</a:t>
            </a:r>
          </a:p>
        </p:txBody>
      </p:sp>
      <p:cxnSp>
        <p:nvCxnSpPr>
          <p:cNvPr id="15" name="Connecteur droit avec flèche 14">
            <a:extLst>
              <a:ext uri="{FF2B5EF4-FFF2-40B4-BE49-F238E27FC236}">
                <a16:creationId xmlns:a16="http://schemas.microsoft.com/office/drawing/2014/main" id="{7BCE409D-617F-42EC-062E-682C3A0F74E8}"/>
              </a:ext>
            </a:extLst>
          </p:cNvPr>
          <p:cNvCxnSpPr/>
          <p:nvPr/>
        </p:nvCxnSpPr>
        <p:spPr>
          <a:xfrm flipV="1">
            <a:off x="1275127" y="3053593"/>
            <a:ext cx="67112" cy="2424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F5F3875C-B401-F49F-630F-A78907BB5B66}"/>
              </a:ext>
            </a:extLst>
          </p:cNvPr>
          <p:cNvCxnSpPr/>
          <p:nvPr/>
        </p:nvCxnSpPr>
        <p:spPr>
          <a:xfrm flipV="1">
            <a:off x="4093828" y="2317242"/>
            <a:ext cx="0" cy="31607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989D2BCB-62A3-144A-5352-5C4FC8697321}"/>
              </a:ext>
            </a:extLst>
          </p:cNvPr>
          <p:cNvCxnSpPr/>
          <p:nvPr/>
        </p:nvCxnSpPr>
        <p:spPr>
          <a:xfrm flipV="1">
            <a:off x="5889072" y="2994870"/>
            <a:ext cx="1182847" cy="2498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648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Création de liens dans un email pour remplacer les pièces jointes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10" name="ZoneTexte 9">
            <a:extLst>
              <a:ext uri="{FF2B5EF4-FFF2-40B4-BE49-F238E27FC236}">
                <a16:creationId xmlns:a16="http://schemas.microsoft.com/office/drawing/2014/main" id="{FAFE9D9E-1C7F-AA7F-A70E-8C8BAA4E6A0B}"/>
              </a:ext>
            </a:extLst>
          </p:cNvPr>
          <p:cNvSpPr txBox="1"/>
          <p:nvPr/>
        </p:nvSpPr>
        <p:spPr>
          <a:xfrm>
            <a:off x="788566" y="1199626"/>
            <a:ext cx="4496190" cy="954107"/>
          </a:xfrm>
          <a:prstGeom prst="rect">
            <a:avLst/>
          </a:prstGeom>
          <a:noFill/>
        </p:spPr>
        <p:txBody>
          <a:bodyPr wrap="square" rtlCol="0">
            <a:spAutoFit/>
          </a:bodyPr>
          <a:lstStyle/>
          <a:p>
            <a:r>
              <a:rPr lang="fr-FR" sz="1400" dirty="0"/>
              <a:t>Il reste à chercher dans les documents pré déposés de la section (Racine 6) le document recherché et de cliquer sur ajouter.</a:t>
            </a:r>
          </a:p>
          <a:p>
            <a:pPr lvl="2" algn="r"/>
            <a:r>
              <a:rPr lang="fr-FR" sz="1400" dirty="0"/>
              <a:t> </a:t>
            </a:r>
          </a:p>
        </p:txBody>
      </p:sp>
      <p:pic>
        <p:nvPicPr>
          <p:cNvPr id="6" name="Image 5" descr="Une image contenant texte, capture d’écran, logiciel, Police&#10;&#10;Description générée automatiquement">
            <a:extLst>
              <a:ext uri="{FF2B5EF4-FFF2-40B4-BE49-F238E27FC236}">
                <a16:creationId xmlns:a16="http://schemas.microsoft.com/office/drawing/2014/main" id="{F5CF7376-4213-D75E-7CA9-DEEB97A67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11" y="1919898"/>
            <a:ext cx="4193964" cy="2335143"/>
          </a:xfrm>
          <a:prstGeom prst="rect">
            <a:avLst/>
          </a:prstGeom>
        </p:spPr>
      </p:pic>
      <p:pic>
        <p:nvPicPr>
          <p:cNvPr id="8" name="Image 7" descr="Une image contenant texte, capture d’écran, Police, nombre&#10;&#10;Description générée automatiquement">
            <a:extLst>
              <a:ext uri="{FF2B5EF4-FFF2-40B4-BE49-F238E27FC236}">
                <a16:creationId xmlns:a16="http://schemas.microsoft.com/office/drawing/2014/main" id="{351D0FF8-8952-4A8F-BD89-BFE7B7C1E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636" y="1977836"/>
            <a:ext cx="2557939" cy="2249993"/>
          </a:xfrm>
          <a:prstGeom prst="rect">
            <a:avLst/>
          </a:prstGeom>
        </p:spPr>
      </p:pic>
      <p:pic>
        <p:nvPicPr>
          <p:cNvPr id="11" name="Image 10">
            <a:extLst>
              <a:ext uri="{FF2B5EF4-FFF2-40B4-BE49-F238E27FC236}">
                <a16:creationId xmlns:a16="http://schemas.microsoft.com/office/drawing/2014/main" id="{BE07E6CB-DA57-F816-5D54-37F3B4150483}"/>
              </a:ext>
            </a:extLst>
          </p:cNvPr>
          <p:cNvPicPr>
            <a:picLocks noChangeAspect="1"/>
          </p:cNvPicPr>
          <p:nvPr/>
        </p:nvPicPr>
        <p:blipFill>
          <a:blip r:embed="rId4"/>
          <a:stretch>
            <a:fillRect/>
          </a:stretch>
        </p:blipFill>
        <p:spPr>
          <a:xfrm>
            <a:off x="725798" y="4830817"/>
            <a:ext cx="4496190" cy="396274"/>
          </a:xfrm>
          <a:prstGeom prst="rect">
            <a:avLst/>
          </a:prstGeom>
        </p:spPr>
      </p:pic>
      <p:sp>
        <p:nvSpPr>
          <p:cNvPr id="14" name="ZoneTexte 13">
            <a:extLst>
              <a:ext uri="{FF2B5EF4-FFF2-40B4-BE49-F238E27FC236}">
                <a16:creationId xmlns:a16="http://schemas.microsoft.com/office/drawing/2014/main" id="{A6BFB6AB-894A-2B9B-C4C2-FFD3F5E394DD}"/>
              </a:ext>
            </a:extLst>
          </p:cNvPr>
          <p:cNvSpPr txBox="1"/>
          <p:nvPr/>
        </p:nvSpPr>
        <p:spPr>
          <a:xfrm>
            <a:off x="5659881" y="1588051"/>
            <a:ext cx="2968826" cy="307777"/>
          </a:xfrm>
          <a:prstGeom prst="rect">
            <a:avLst/>
          </a:prstGeom>
          <a:noFill/>
        </p:spPr>
        <p:txBody>
          <a:bodyPr wrap="none" rtlCol="0">
            <a:spAutoFit/>
          </a:bodyPr>
          <a:lstStyle/>
          <a:p>
            <a:r>
              <a:rPr lang="fr-FR" sz="1400" dirty="0"/>
              <a:t>L’URL du document est alors copiée</a:t>
            </a:r>
          </a:p>
        </p:txBody>
      </p:sp>
      <p:sp>
        <p:nvSpPr>
          <p:cNvPr id="16" name="ZoneTexte 15">
            <a:extLst>
              <a:ext uri="{FF2B5EF4-FFF2-40B4-BE49-F238E27FC236}">
                <a16:creationId xmlns:a16="http://schemas.microsoft.com/office/drawing/2014/main" id="{C316BF5E-3E34-08CA-F940-2AF664069D9F}"/>
              </a:ext>
            </a:extLst>
          </p:cNvPr>
          <p:cNvSpPr txBox="1"/>
          <p:nvPr/>
        </p:nvSpPr>
        <p:spPr>
          <a:xfrm>
            <a:off x="628650" y="4478388"/>
            <a:ext cx="4486934" cy="307777"/>
          </a:xfrm>
          <a:prstGeom prst="rect">
            <a:avLst/>
          </a:prstGeom>
          <a:noFill/>
        </p:spPr>
        <p:txBody>
          <a:bodyPr wrap="none" rtlCol="0">
            <a:spAutoFit/>
          </a:bodyPr>
          <a:lstStyle/>
          <a:p>
            <a:r>
              <a:rPr lang="fr-FR" sz="1400" dirty="0"/>
              <a:t>En cliquant sur OK, le mot souligné devient un lien actif:</a:t>
            </a:r>
          </a:p>
        </p:txBody>
      </p:sp>
    </p:spTree>
    <p:extLst>
      <p:ext uri="{BB962C8B-B14F-4D97-AF65-F5344CB8AC3E}">
        <p14:creationId xmlns:p14="http://schemas.microsoft.com/office/powerpoint/2010/main" val="37322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Envoyer un mailing aux membres de la section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12" name="Image 11">
            <a:extLst>
              <a:ext uri="{FF2B5EF4-FFF2-40B4-BE49-F238E27FC236}">
                <a16:creationId xmlns:a16="http://schemas.microsoft.com/office/drawing/2014/main" id="{D9E59A2D-F085-931F-D031-21E5CE3321F9}"/>
              </a:ext>
            </a:extLst>
          </p:cNvPr>
          <p:cNvPicPr>
            <a:picLocks noChangeAspect="1"/>
          </p:cNvPicPr>
          <p:nvPr/>
        </p:nvPicPr>
        <p:blipFill>
          <a:blip r:embed="rId2"/>
          <a:stretch>
            <a:fillRect/>
          </a:stretch>
        </p:blipFill>
        <p:spPr>
          <a:xfrm>
            <a:off x="0" y="1434035"/>
            <a:ext cx="2644369" cy="2278577"/>
          </a:xfrm>
          <a:prstGeom prst="rect">
            <a:avLst/>
          </a:prstGeom>
        </p:spPr>
      </p:pic>
      <p:pic>
        <p:nvPicPr>
          <p:cNvPr id="15" name="Image 14">
            <a:extLst>
              <a:ext uri="{FF2B5EF4-FFF2-40B4-BE49-F238E27FC236}">
                <a16:creationId xmlns:a16="http://schemas.microsoft.com/office/drawing/2014/main" id="{A604F241-1709-ED0D-3F53-075E1ECD5288}"/>
              </a:ext>
            </a:extLst>
          </p:cNvPr>
          <p:cNvPicPr>
            <a:picLocks noChangeAspect="1"/>
          </p:cNvPicPr>
          <p:nvPr/>
        </p:nvPicPr>
        <p:blipFill>
          <a:blip r:embed="rId3"/>
          <a:stretch>
            <a:fillRect/>
          </a:stretch>
        </p:blipFill>
        <p:spPr>
          <a:xfrm>
            <a:off x="2955022" y="1019068"/>
            <a:ext cx="5560328" cy="2802714"/>
          </a:xfrm>
          <a:prstGeom prst="rect">
            <a:avLst/>
          </a:prstGeom>
        </p:spPr>
      </p:pic>
      <p:pic>
        <p:nvPicPr>
          <p:cNvPr id="18" name="Image 17">
            <a:extLst>
              <a:ext uri="{FF2B5EF4-FFF2-40B4-BE49-F238E27FC236}">
                <a16:creationId xmlns:a16="http://schemas.microsoft.com/office/drawing/2014/main" id="{3497131E-40E8-7A31-5B2C-B70CA243E288}"/>
              </a:ext>
            </a:extLst>
          </p:cNvPr>
          <p:cNvPicPr>
            <a:picLocks noChangeAspect="1"/>
          </p:cNvPicPr>
          <p:nvPr/>
        </p:nvPicPr>
        <p:blipFill>
          <a:blip r:embed="rId4"/>
          <a:stretch>
            <a:fillRect/>
          </a:stretch>
        </p:blipFill>
        <p:spPr>
          <a:xfrm>
            <a:off x="3053593" y="4038813"/>
            <a:ext cx="4818671" cy="2682663"/>
          </a:xfrm>
          <a:prstGeom prst="rect">
            <a:avLst/>
          </a:prstGeom>
        </p:spPr>
      </p:pic>
      <p:sp>
        <p:nvSpPr>
          <p:cNvPr id="19" name="ZoneTexte 18">
            <a:extLst>
              <a:ext uri="{FF2B5EF4-FFF2-40B4-BE49-F238E27FC236}">
                <a16:creationId xmlns:a16="http://schemas.microsoft.com/office/drawing/2014/main" id="{1943C952-9063-159B-D30C-D014523D60C0}"/>
              </a:ext>
            </a:extLst>
          </p:cNvPr>
          <p:cNvSpPr txBox="1"/>
          <p:nvPr/>
        </p:nvSpPr>
        <p:spPr>
          <a:xfrm>
            <a:off x="167780" y="3712612"/>
            <a:ext cx="2644369" cy="1600438"/>
          </a:xfrm>
          <a:prstGeom prst="rect">
            <a:avLst/>
          </a:prstGeom>
          <a:noFill/>
        </p:spPr>
        <p:txBody>
          <a:bodyPr wrap="square" rtlCol="0">
            <a:spAutoFit/>
          </a:bodyPr>
          <a:lstStyle/>
          <a:p>
            <a:r>
              <a:rPr lang="fr-FR" sz="1400" dirty="0"/>
              <a:t>La page s’ouvre avec les membres de la section déjà sélectionnés. Il faut ensuite saisir le nom et l’email  de l’émetteur et d’écrire le message comme expliqué précédemment et de cliquer sur </a:t>
            </a:r>
          </a:p>
        </p:txBody>
      </p:sp>
      <p:pic>
        <p:nvPicPr>
          <p:cNvPr id="21" name="Image 20">
            <a:extLst>
              <a:ext uri="{FF2B5EF4-FFF2-40B4-BE49-F238E27FC236}">
                <a16:creationId xmlns:a16="http://schemas.microsoft.com/office/drawing/2014/main" id="{433666B5-C743-1BC8-E983-6C9E6D40081F}"/>
              </a:ext>
            </a:extLst>
          </p:cNvPr>
          <p:cNvPicPr>
            <a:picLocks noChangeAspect="1"/>
          </p:cNvPicPr>
          <p:nvPr/>
        </p:nvPicPr>
        <p:blipFill>
          <a:blip r:embed="rId5"/>
          <a:stretch>
            <a:fillRect/>
          </a:stretch>
        </p:blipFill>
        <p:spPr>
          <a:xfrm>
            <a:off x="764962" y="5308875"/>
            <a:ext cx="1013548" cy="350550"/>
          </a:xfrm>
          <a:prstGeom prst="rect">
            <a:avLst/>
          </a:prstGeom>
        </p:spPr>
      </p:pic>
      <p:sp>
        <p:nvSpPr>
          <p:cNvPr id="22" name="ZoneTexte 21">
            <a:extLst>
              <a:ext uri="{FF2B5EF4-FFF2-40B4-BE49-F238E27FC236}">
                <a16:creationId xmlns:a16="http://schemas.microsoft.com/office/drawing/2014/main" id="{3B2D7B30-15A0-5576-6A9D-408741675D68}"/>
              </a:ext>
            </a:extLst>
          </p:cNvPr>
          <p:cNvSpPr txBox="1"/>
          <p:nvPr/>
        </p:nvSpPr>
        <p:spPr>
          <a:xfrm>
            <a:off x="194520" y="5700958"/>
            <a:ext cx="2491530" cy="307777"/>
          </a:xfrm>
          <a:prstGeom prst="rect">
            <a:avLst/>
          </a:prstGeom>
          <a:noFill/>
        </p:spPr>
        <p:txBody>
          <a:bodyPr wrap="square" rtlCol="0">
            <a:spAutoFit/>
          </a:bodyPr>
          <a:lstStyle/>
          <a:p>
            <a:endParaRPr lang="fr-FR" sz="1400" dirty="0"/>
          </a:p>
        </p:txBody>
      </p:sp>
    </p:spTree>
    <p:extLst>
      <p:ext uri="{BB962C8B-B14F-4D97-AF65-F5344CB8AC3E}">
        <p14:creationId xmlns:p14="http://schemas.microsoft.com/office/powerpoint/2010/main" val="2217480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Envoyer un mailing aux membres de la section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22" name="ZoneTexte 21">
            <a:extLst>
              <a:ext uri="{FF2B5EF4-FFF2-40B4-BE49-F238E27FC236}">
                <a16:creationId xmlns:a16="http://schemas.microsoft.com/office/drawing/2014/main" id="{3B2D7B30-15A0-5576-6A9D-408741675D68}"/>
              </a:ext>
            </a:extLst>
          </p:cNvPr>
          <p:cNvSpPr txBox="1"/>
          <p:nvPr/>
        </p:nvSpPr>
        <p:spPr>
          <a:xfrm>
            <a:off x="194520" y="5700958"/>
            <a:ext cx="2491530" cy="307777"/>
          </a:xfrm>
          <a:prstGeom prst="rect">
            <a:avLst/>
          </a:prstGeom>
          <a:noFill/>
        </p:spPr>
        <p:txBody>
          <a:bodyPr wrap="square" rtlCol="0">
            <a:spAutoFit/>
          </a:bodyPr>
          <a:lstStyle/>
          <a:p>
            <a:endParaRPr lang="fr-FR" sz="1400" dirty="0"/>
          </a:p>
        </p:txBody>
      </p:sp>
      <p:sp>
        <p:nvSpPr>
          <p:cNvPr id="3" name="ZoneTexte 2">
            <a:extLst>
              <a:ext uri="{FF2B5EF4-FFF2-40B4-BE49-F238E27FC236}">
                <a16:creationId xmlns:a16="http://schemas.microsoft.com/office/drawing/2014/main" id="{40F81DF8-E1B8-2FEE-3836-6405AA589A43}"/>
              </a:ext>
            </a:extLst>
          </p:cNvPr>
          <p:cNvSpPr txBox="1"/>
          <p:nvPr/>
        </p:nvSpPr>
        <p:spPr>
          <a:xfrm>
            <a:off x="2744928" y="1542762"/>
            <a:ext cx="4496190" cy="523220"/>
          </a:xfrm>
          <a:prstGeom prst="rect">
            <a:avLst/>
          </a:prstGeom>
          <a:noFill/>
        </p:spPr>
        <p:txBody>
          <a:bodyPr wrap="square" rtlCol="0">
            <a:spAutoFit/>
          </a:bodyPr>
          <a:lstStyle/>
          <a:p>
            <a:r>
              <a:rPr lang="fr-FR" sz="1400" dirty="0"/>
              <a:t>Le mail est prêt à être envoyé aux membres de la section. Il est placé dans la boîte « Mails en attente »</a:t>
            </a:r>
          </a:p>
        </p:txBody>
      </p:sp>
      <p:pic>
        <p:nvPicPr>
          <p:cNvPr id="6" name="Image 5">
            <a:extLst>
              <a:ext uri="{FF2B5EF4-FFF2-40B4-BE49-F238E27FC236}">
                <a16:creationId xmlns:a16="http://schemas.microsoft.com/office/drawing/2014/main" id="{B6204C62-1763-4A5D-8279-80AC69425626}"/>
              </a:ext>
            </a:extLst>
          </p:cNvPr>
          <p:cNvPicPr>
            <a:picLocks noChangeAspect="1"/>
          </p:cNvPicPr>
          <p:nvPr/>
        </p:nvPicPr>
        <p:blipFill>
          <a:blip r:embed="rId2"/>
          <a:stretch>
            <a:fillRect/>
          </a:stretch>
        </p:blipFill>
        <p:spPr>
          <a:xfrm>
            <a:off x="293615" y="933921"/>
            <a:ext cx="1240485" cy="2320907"/>
          </a:xfrm>
          <a:prstGeom prst="rect">
            <a:avLst/>
          </a:prstGeom>
        </p:spPr>
      </p:pic>
      <p:cxnSp>
        <p:nvCxnSpPr>
          <p:cNvPr id="7" name="Connecteur droit avec flèche 6">
            <a:extLst>
              <a:ext uri="{FF2B5EF4-FFF2-40B4-BE49-F238E27FC236}">
                <a16:creationId xmlns:a16="http://schemas.microsoft.com/office/drawing/2014/main" id="{A2C67881-11AD-1311-D8DB-95EE1AD216E8}"/>
              </a:ext>
            </a:extLst>
          </p:cNvPr>
          <p:cNvCxnSpPr>
            <a:cxnSpLocks/>
          </p:cNvCxnSpPr>
          <p:nvPr/>
        </p:nvCxnSpPr>
        <p:spPr>
          <a:xfrm flipH="1">
            <a:off x="1275282" y="2178346"/>
            <a:ext cx="1469646" cy="7769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915BBE98-1BEA-638A-A5B3-2690F077B98F}"/>
              </a:ext>
            </a:extLst>
          </p:cNvPr>
          <p:cNvPicPr>
            <a:picLocks noChangeAspect="1"/>
          </p:cNvPicPr>
          <p:nvPr/>
        </p:nvPicPr>
        <p:blipFill>
          <a:blip r:embed="rId3"/>
          <a:stretch>
            <a:fillRect/>
          </a:stretch>
        </p:blipFill>
        <p:spPr>
          <a:xfrm>
            <a:off x="360728" y="3034345"/>
            <a:ext cx="8489658" cy="872623"/>
          </a:xfrm>
          <a:prstGeom prst="rect">
            <a:avLst/>
          </a:prstGeom>
        </p:spPr>
      </p:pic>
      <p:pic>
        <p:nvPicPr>
          <p:cNvPr id="17" name="Image 16">
            <a:extLst>
              <a:ext uri="{FF2B5EF4-FFF2-40B4-BE49-F238E27FC236}">
                <a16:creationId xmlns:a16="http://schemas.microsoft.com/office/drawing/2014/main" id="{C24D959D-FD01-9BE5-5E5F-19CEE06A8DD1}"/>
              </a:ext>
            </a:extLst>
          </p:cNvPr>
          <p:cNvPicPr>
            <a:picLocks noChangeAspect="1"/>
          </p:cNvPicPr>
          <p:nvPr/>
        </p:nvPicPr>
        <p:blipFill>
          <a:blip r:embed="rId4"/>
          <a:stretch>
            <a:fillRect/>
          </a:stretch>
        </p:blipFill>
        <p:spPr>
          <a:xfrm>
            <a:off x="503339" y="4235044"/>
            <a:ext cx="1996613" cy="777307"/>
          </a:xfrm>
          <a:prstGeom prst="rect">
            <a:avLst/>
          </a:prstGeom>
        </p:spPr>
      </p:pic>
      <p:sp>
        <p:nvSpPr>
          <p:cNvPr id="20" name="ZoneTexte 19">
            <a:extLst>
              <a:ext uri="{FF2B5EF4-FFF2-40B4-BE49-F238E27FC236}">
                <a16:creationId xmlns:a16="http://schemas.microsoft.com/office/drawing/2014/main" id="{5E52FBE7-A716-BC2D-70C0-2E8DA96EC0B6}"/>
              </a:ext>
            </a:extLst>
          </p:cNvPr>
          <p:cNvSpPr txBox="1"/>
          <p:nvPr/>
        </p:nvSpPr>
        <p:spPr>
          <a:xfrm>
            <a:off x="542646" y="5448569"/>
            <a:ext cx="1795277" cy="307777"/>
          </a:xfrm>
          <a:prstGeom prst="rect">
            <a:avLst/>
          </a:prstGeom>
          <a:noFill/>
        </p:spPr>
        <p:txBody>
          <a:bodyPr wrap="square" rtlCol="0">
            <a:spAutoFit/>
          </a:bodyPr>
          <a:lstStyle/>
          <a:p>
            <a:r>
              <a:rPr lang="fr-FR" sz="1400" b="1" dirty="0"/>
              <a:t>   1          2         3      4 </a:t>
            </a:r>
          </a:p>
        </p:txBody>
      </p:sp>
      <p:cxnSp>
        <p:nvCxnSpPr>
          <p:cNvPr id="26" name="Connecteur droit avec flèche 25">
            <a:extLst>
              <a:ext uri="{FF2B5EF4-FFF2-40B4-BE49-F238E27FC236}">
                <a16:creationId xmlns:a16="http://schemas.microsoft.com/office/drawing/2014/main" id="{4F3D265E-688B-0BAD-DC5D-4AF405E52D81}"/>
              </a:ext>
            </a:extLst>
          </p:cNvPr>
          <p:cNvCxnSpPr>
            <a:cxnSpLocks/>
          </p:cNvCxnSpPr>
          <p:nvPr/>
        </p:nvCxnSpPr>
        <p:spPr>
          <a:xfrm flipV="1">
            <a:off x="921703" y="5011156"/>
            <a:ext cx="176169" cy="2979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2DF2F56C-07A6-ECE3-D457-E8473DE57A7A}"/>
              </a:ext>
            </a:extLst>
          </p:cNvPr>
          <p:cNvCxnSpPr/>
          <p:nvPr/>
        </p:nvCxnSpPr>
        <p:spPr>
          <a:xfrm flipV="1">
            <a:off x="1313315" y="5016844"/>
            <a:ext cx="83735" cy="3476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058F147F-CE6B-F6AE-53B9-B16DFCE33AA2}"/>
              </a:ext>
            </a:extLst>
          </p:cNvPr>
          <p:cNvCxnSpPr/>
          <p:nvPr/>
        </p:nvCxnSpPr>
        <p:spPr>
          <a:xfrm flipV="1">
            <a:off x="1734896" y="5011102"/>
            <a:ext cx="20280" cy="311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77B4203A-D6E0-7EDC-7789-F13F17DBA894}"/>
              </a:ext>
            </a:extLst>
          </p:cNvPr>
          <p:cNvCxnSpPr/>
          <p:nvPr/>
        </p:nvCxnSpPr>
        <p:spPr>
          <a:xfrm flipV="1">
            <a:off x="2015241" y="5024650"/>
            <a:ext cx="0" cy="332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ZoneTexte 33">
            <a:extLst>
              <a:ext uri="{FF2B5EF4-FFF2-40B4-BE49-F238E27FC236}">
                <a16:creationId xmlns:a16="http://schemas.microsoft.com/office/drawing/2014/main" id="{242D6ED0-B0BC-1FA3-072C-FF0920930B24}"/>
              </a:ext>
            </a:extLst>
          </p:cNvPr>
          <p:cNvSpPr txBox="1"/>
          <p:nvPr/>
        </p:nvSpPr>
        <p:spPr>
          <a:xfrm>
            <a:off x="3254928" y="4211273"/>
            <a:ext cx="5754848" cy="738664"/>
          </a:xfrm>
          <a:prstGeom prst="rect">
            <a:avLst/>
          </a:prstGeom>
          <a:noFill/>
        </p:spPr>
        <p:txBody>
          <a:bodyPr wrap="square" rtlCol="0">
            <a:spAutoFit/>
          </a:bodyPr>
          <a:lstStyle/>
          <a:p>
            <a:r>
              <a:rPr lang="fr-FR" sz="1400" dirty="0"/>
              <a:t>1 - Liste des destinataires avec possibilité d’en supprimer certains si nécessaire</a:t>
            </a:r>
          </a:p>
          <a:p>
            <a:r>
              <a:rPr lang="fr-FR" sz="1400" dirty="0"/>
              <a:t>2-  Possibilité de s’envoyer un mail test.</a:t>
            </a:r>
          </a:p>
        </p:txBody>
      </p:sp>
      <p:pic>
        <p:nvPicPr>
          <p:cNvPr id="36" name="Image 35" descr="Une image contenant texte, capture d’écran, Police, ligne&#10;&#10;Description générée automatiquement">
            <a:extLst>
              <a:ext uri="{FF2B5EF4-FFF2-40B4-BE49-F238E27FC236}">
                <a16:creationId xmlns:a16="http://schemas.microsoft.com/office/drawing/2014/main" id="{562089EC-EF38-710A-0751-1F8B05236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1584" y="4574568"/>
            <a:ext cx="1828801" cy="751225"/>
          </a:xfrm>
          <a:prstGeom prst="rect">
            <a:avLst/>
          </a:prstGeom>
        </p:spPr>
      </p:pic>
      <p:sp>
        <p:nvSpPr>
          <p:cNvPr id="37" name="ZoneTexte 36">
            <a:extLst>
              <a:ext uri="{FF2B5EF4-FFF2-40B4-BE49-F238E27FC236}">
                <a16:creationId xmlns:a16="http://schemas.microsoft.com/office/drawing/2014/main" id="{1F15505F-0AE9-599B-61E6-AFDB651A7C88}"/>
              </a:ext>
            </a:extLst>
          </p:cNvPr>
          <p:cNvSpPr txBox="1"/>
          <p:nvPr/>
        </p:nvSpPr>
        <p:spPr>
          <a:xfrm>
            <a:off x="3271895" y="4875331"/>
            <a:ext cx="4041491" cy="523220"/>
          </a:xfrm>
          <a:prstGeom prst="rect">
            <a:avLst/>
          </a:prstGeom>
          <a:noFill/>
        </p:spPr>
        <p:txBody>
          <a:bodyPr wrap="none" rtlCol="0">
            <a:spAutoFit/>
          </a:bodyPr>
          <a:lstStyle/>
          <a:p>
            <a:r>
              <a:rPr lang="fr-FR" sz="1400" dirty="0"/>
              <a:t>3 - Possibilité de modifier le mail après l’avoir reçu</a:t>
            </a:r>
          </a:p>
          <a:p>
            <a:r>
              <a:rPr lang="fr-FR" sz="1400" dirty="0"/>
              <a:t>4-  Envoi du mail</a:t>
            </a:r>
          </a:p>
        </p:txBody>
      </p:sp>
      <p:sp>
        <p:nvSpPr>
          <p:cNvPr id="38" name="ZoneTexte 37">
            <a:extLst>
              <a:ext uri="{FF2B5EF4-FFF2-40B4-BE49-F238E27FC236}">
                <a16:creationId xmlns:a16="http://schemas.microsoft.com/office/drawing/2014/main" id="{D982E0C5-1206-26CE-D26C-500725F9FCB0}"/>
              </a:ext>
            </a:extLst>
          </p:cNvPr>
          <p:cNvSpPr txBox="1"/>
          <p:nvPr/>
        </p:nvSpPr>
        <p:spPr>
          <a:xfrm>
            <a:off x="2843868" y="5854846"/>
            <a:ext cx="4472891" cy="369332"/>
          </a:xfrm>
          <a:prstGeom prst="rect">
            <a:avLst/>
          </a:prstGeom>
          <a:noFill/>
        </p:spPr>
        <p:txBody>
          <a:bodyPr wrap="none" rtlCol="0">
            <a:spAutoFit/>
          </a:bodyPr>
          <a:lstStyle/>
          <a:p>
            <a:r>
              <a:rPr lang="fr-FR" dirty="0"/>
              <a:t>Aucune adresse mail n’est en copie cachée</a:t>
            </a:r>
          </a:p>
        </p:txBody>
      </p:sp>
    </p:spTree>
    <p:extLst>
      <p:ext uri="{BB962C8B-B14F-4D97-AF65-F5344CB8AC3E}">
        <p14:creationId xmlns:p14="http://schemas.microsoft.com/office/powerpoint/2010/main" val="2913937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Gestion des membres du comité de la section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22" name="ZoneTexte 21">
            <a:extLst>
              <a:ext uri="{FF2B5EF4-FFF2-40B4-BE49-F238E27FC236}">
                <a16:creationId xmlns:a16="http://schemas.microsoft.com/office/drawing/2014/main" id="{3B2D7B30-15A0-5576-6A9D-408741675D68}"/>
              </a:ext>
            </a:extLst>
          </p:cNvPr>
          <p:cNvSpPr txBox="1"/>
          <p:nvPr/>
        </p:nvSpPr>
        <p:spPr>
          <a:xfrm>
            <a:off x="194520" y="5700958"/>
            <a:ext cx="2491530" cy="307777"/>
          </a:xfrm>
          <a:prstGeom prst="rect">
            <a:avLst/>
          </a:prstGeom>
          <a:noFill/>
        </p:spPr>
        <p:txBody>
          <a:bodyPr wrap="square" rtlCol="0">
            <a:spAutoFit/>
          </a:bodyPr>
          <a:lstStyle/>
          <a:p>
            <a:endParaRPr lang="fr-FR" sz="1400" dirty="0"/>
          </a:p>
        </p:txBody>
      </p:sp>
      <p:pic>
        <p:nvPicPr>
          <p:cNvPr id="9" name="Image 8">
            <a:extLst>
              <a:ext uri="{FF2B5EF4-FFF2-40B4-BE49-F238E27FC236}">
                <a16:creationId xmlns:a16="http://schemas.microsoft.com/office/drawing/2014/main" id="{98067015-1879-49B7-98B1-0362FDC6C500}"/>
              </a:ext>
            </a:extLst>
          </p:cNvPr>
          <p:cNvPicPr>
            <a:picLocks noChangeAspect="1"/>
          </p:cNvPicPr>
          <p:nvPr/>
        </p:nvPicPr>
        <p:blipFill>
          <a:blip r:embed="rId2"/>
          <a:stretch>
            <a:fillRect/>
          </a:stretch>
        </p:blipFill>
        <p:spPr>
          <a:xfrm>
            <a:off x="6552416" y="975713"/>
            <a:ext cx="2265157" cy="1775263"/>
          </a:xfrm>
          <a:prstGeom prst="rect">
            <a:avLst/>
          </a:prstGeom>
        </p:spPr>
      </p:pic>
      <p:pic>
        <p:nvPicPr>
          <p:cNvPr id="6" name="Image 5">
            <a:extLst>
              <a:ext uri="{FF2B5EF4-FFF2-40B4-BE49-F238E27FC236}">
                <a16:creationId xmlns:a16="http://schemas.microsoft.com/office/drawing/2014/main" id="{F82D2EE0-6320-75AC-A814-E20196852A03}"/>
              </a:ext>
            </a:extLst>
          </p:cNvPr>
          <p:cNvPicPr>
            <a:picLocks noChangeAspect="1"/>
          </p:cNvPicPr>
          <p:nvPr/>
        </p:nvPicPr>
        <p:blipFill>
          <a:blip r:embed="rId3"/>
          <a:stretch>
            <a:fillRect/>
          </a:stretch>
        </p:blipFill>
        <p:spPr>
          <a:xfrm>
            <a:off x="83890" y="2924653"/>
            <a:ext cx="8515350" cy="2918432"/>
          </a:xfrm>
          <a:prstGeom prst="rect">
            <a:avLst/>
          </a:prstGeom>
        </p:spPr>
      </p:pic>
      <p:sp>
        <p:nvSpPr>
          <p:cNvPr id="7" name="ZoneTexte 6">
            <a:extLst>
              <a:ext uri="{FF2B5EF4-FFF2-40B4-BE49-F238E27FC236}">
                <a16:creationId xmlns:a16="http://schemas.microsoft.com/office/drawing/2014/main" id="{DE294D98-7516-0DB4-420D-E70057702A60}"/>
              </a:ext>
            </a:extLst>
          </p:cNvPr>
          <p:cNvSpPr txBox="1"/>
          <p:nvPr/>
        </p:nvSpPr>
        <p:spPr>
          <a:xfrm>
            <a:off x="1082179" y="1310453"/>
            <a:ext cx="5375771" cy="523220"/>
          </a:xfrm>
          <a:prstGeom prst="rect">
            <a:avLst/>
          </a:prstGeom>
          <a:noFill/>
        </p:spPr>
        <p:txBody>
          <a:bodyPr wrap="square" rtlCol="0">
            <a:spAutoFit/>
          </a:bodyPr>
          <a:lstStyle/>
          <a:p>
            <a:r>
              <a:rPr lang="fr-FR" sz="1400" dirty="0"/>
              <a:t>En cliquant depuis la page d’accueil sur « Membres du bureau (*), la page ci-dessous s’affiche:</a:t>
            </a:r>
          </a:p>
        </p:txBody>
      </p:sp>
      <p:cxnSp>
        <p:nvCxnSpPr>
          <p:cNvPr id="10" name="Connecteur droit avec flèche 9">
            <a:extLst>
              <a:ext uri="{FF2B5EF4-FFF2-40B4-BE49-F238E27FC236}">
                <a16:creationId xmlns:a16="http://schemas.microsoft.com/office/drawing/2014/main" id="{D7CC652F-42BC-BD11-9F8D-CFCE0420EA16}"/>
              </a:ext>
            </a:extLst>
          </p:cNvPr>
          <p:cNvCxnSpPr/>
          <p:nvPr/>
        </p:nvCxnSpPr>
        <p:spPr>
          <a:xfrm>
            <a:off x="6233020" y="1545954"/>
            <a:ext cx="780176" cy="461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A7F5654D-6570-5888-4DCA-0947B18499E8}"/>
              </a:ext>
            </a:extLst>
          </p:cNvPr>
          <p:cNvSpPr txBox="1"/>
          <p:nvPr/>
        </p:nvSpPr>
        <p:spPr>
          <a:xfrm>
            <a:off x="1082179" y="1743799"/>
            <a:ext cx="5470237" cy="954107"/>
          </a:xfrm>
          <a:prstGeom prst="rect">
            <a:avLst/>
          </a:prstGeom>
          <a:noFill/>
        </p:spPr>
        <p:txBody>
          <a:bodyPr wrap="square" rtlCol="0">
            <a:spAutoFit/>
          </a:bodyPr>
          <a:lstStyle/>
          <a:p>
            <a:r>
              <a:rPr lang="fr-FR" sz="1400" dirty="0"/>
              <a:t>Quand un membre du comité a une fonction de gestion administrative des adhérents, le rôle d’</a:t>
            </a:r>
            <a:r>
              <a:rPr lang="fr-FR" sz="1400" dirty="0" err="1"/>
              <a:t>AdminGroupe</a:t>
            </a:r>
            <a:r>
              <a:rPr lang="fr-FR" sz="1400" dirty="0"/>
              <a:t>  lui est attribué, lui donnant, ainsi,  les droits d’accès nécessaires pour exercer ses fonctions. Le Webmaster a le rôle particulier de </a:t>
            </a:r>
            <a:r>
              <a:rPr lang="fr-FR" sz="1400" dirty="0" err="1"/>
              <a:t>WebmasterGroupe</a:t>
            </a:r>
            <a:r>
              <a:rPr lang="fr-FR" sz="1400" dirty="0"/>
              <a:t>.</a:t>
            </a:r>
          </a:p>
        </p:txBody>
      </p:sp>
      <p:sp>
        <p:nvSpPr>
          <p:cNvPr id="12" name="ZoneTexte 11">
            <a:extLst>
              <a:ext uri="{FF2B5EF4-FFF2-40B4-BE49-F238E27FC236}">
                <a16:creationId xmlns:a16="http://schemas.microsoft.com/office/drawing/2014/main" id="{46BDBB7E-832A-EDCC-C18A-D2704EDD9620}"/>
              </a:ext>
            </a:extLst>
          </p:cNvPr>
          <p:cNvSpPr txBox="1"/>
          <p:nvPr/>
        </p:nvSpPr>
        <p:spPr>
          <a:xfrm>
            <a:off x="503339" y="6056589"/>
            <a:ext cx="5616409" cy="307777"/>
          </a:xfrm>
          <a:prstGeom prst="rect">
            <a:avLst/>
          </a:prstGeom>
          <a:noFill/>
        </p:spPr>
        <p:txBody>
          <a:bodyPr wrap="none" rtlCol="0">
            <a:spAutoFit/>
          </a:bodyPr>
          <a:lstStyle/>
          <a:p>
            <a:r>
              <a:rPr lang="fr-FR" sz="1400" dirty="0"/>
              <a:t>(*) Par « Membre du bureau », il faut comprendre « Membre du comité »</a:t>
            </a:r>
          </a:p>
        </p:txBody>
      </p:sp>
      <p:cxnSp>
        <p:nvCxnSpPr>
          <p:cNvPr id="14" name="Connecteur droit avec flèche 13">
            <a:extLst>
              <a:ext uri="{FF2B5EF4-FFF2-40B4-BE49-F238E27FC236}">
                <a16:creationId xmlns:a16="http://schemas.microsoft.com/office/drawing/2014/main" id="{8210D0E0-63BB-33D2-14F9-29CA264C6F80}"/>
              </a:ext>
            </a:extLst>
          </p:cNvPr>
          <p:cNvCxnSpPr>
            <a:cxnSpLocks/>
          </p:cNvCxnSpPr>
          <p:nvPr/>
        </p:nvCxnSpPr>
        <p:spPr>
          <a:xfrm flipH="1">
            <a:off x="2840460" y="3399546"/>
            <a:ext cx="314220" cy="6527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1E300F24-4224-D39B-E18C-2A517296EDEC}"/>
              </a:ext>
            </a:extLst>
          </p:cNvPr>
          <p:cNvCxnSpPr>
            <a:cxnSpLocks/>
          </p:cNvCxnSpPr>
          <p:nvPr/>
        </p:nvCxnSpPr>
        <p:spPr>
          <a:xfrm>
            <a:off x="3901440" y="3429000"/>
            <a:ext cx="333462" cy="5937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64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AD5DA36-1402-1055-CA2A-B51ADFA9A7C4}"/>
              </a:ext>
            </a:extLst>
          </p:cNvPr>
          <p:cNvSpPr>
            <a:spLocks noGrp="1"/>
          </p:cNvSpPr>
          <p:nvPr>
            <p:ph type="dt" sz="half" idx="10"/>
          </p:nvPr>
        </p:nvSpPr>
        <p:spPr/>
        <p:txBody>
          <a:bodyPr/>
          <a:lstStyle/>
          <a:p>
            <a:r>
              <a:rPr lang="fr-FR"/>
              <a:t>Janvier  2025</a:t>
            </a:r>
          </a:p>
        </p:txBody>
      </p:sp>
      <p:graphicFrame>
        <p:nvGraphicFramePr>
          <p:cNvPr id="2" name="Objet 1">
            <a:extLst>
              <a:ext uri="{FF2B5EF4-FFF2-40B4-BE49-F238E27FC236}">
                <a16:creationId xmlns:a16="http://schemas.microsoft.com/office/drawing/2014/main" id="{3075E336-FA2D-096A-DE65-57AE0A4E3BDA}"/>
              </a:ext>
            </a:extLst>
          </p:cNvPr>
          <p:cNvGraphicFramePr>
            <a:graphicFrameLocks noChangeAspect="1"/>
          </p:cNvGraphicFramePr>
          <p:nvPr>
            <p:extLst>
              <p:ext uri="{D42A27DB-BD31-4B8C-83A1-F6EECF244321}">
                <p14:modId xmlns:p14="http://schemas.microsoft.com/office/powerpoint/2010/main" val="825831143"/>
              </p:ext>
            </p:extLst>
          </p:nvPr>
        </p:nvGraphicFramePr>
        <p:xfrm>
          <a:off x="127000" y="1330325"/>
          <a:ext cx="8890000" cy="4197350"/>
        </p:xfrm>
        <a:graphic>
          <a:graphicData uri="http://schemas.openxmlformats.org/presentationml/2006/ole">
            <mc:AlternateContent xmlns:mc="http://schemas.openxmlformats.org/markup-compatibility/2006">
              <mc:Choice xmlns:v="urn:schemas-microsoft-com:vml" Requires="v">
                <p:oleObj name="Worksheet" r:id="rId2" imgW="10660203" imgH="5029389" progId="Excel.Sheet.12">
                  <p:embed/>
                </p:oleObj>
              </mc:Choice>
              <mc:Fallback>
                <p:oleObj name="Worksheet" r:id="rId2" imgW="10660203" imgH="5029389" progId="Excel.Sheet.12">
                  <p:embed/>
                  <p:pic>
                    <p:nvPicPr>
                      <p:cNvPr id="0" name=""/>
                      <p:cNvPicPr/>
                      <p:nvPr/>
                    </p:nvPicPr>
                    <p:blipFill>
                      <a:blip r:embed="rId3"/>
                      <a:stretch>
                        <a:fillRect/>
                      </a:stretch>
                    </p:blipFill>
                    <p:spPr>
                      <a:xfrm>
                        <a:off x="127000" y="1330325"/>
                        <a:ext cx="8890000" cy="4197350"/>
                      </a:xfrm>
                      <a:prstGeom prst="rect">
                        <a:avLst/>
                      </a:prstGeom>
                    </p:spPr>
                  </p:pic>
                </p:oleObj>
              </mc:Fallback>
            </mc:AlternateContent>
          </a:graphicData>
        </a:graphic>
      </p:graphicFrame>
    </p:spTree>
    <p:extLst>
      <p:ext uri="{BB962C8B-B14F-4D97-AF65-F5344CB8AC3E}">
        <p14:creationId xmlns:p14="http://schemas.microsoft.com/office/powerpoint/2010/main" val="269367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Intégration d’un membre au comité de la section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22" name="ZoneTexte 21">
            <a:extLst>
              <a:ext uri="{FF2B5EF4-FFF2-40B4-BE49-F238E27FC236}">
                <a16:creationId xmlns:a16="http://schemas.microsoft.com/office/drawing/2014/main" id="{3B2D7B30-15A0-5576-6A9D-408741675D68}"/>
              </a:ext>
            </a:extLst>
          </p:cNvPr>
          <p:cNvSpPr txBox="1"/>
          <p:nvPr/>
        </p:nvSpPr>
        <p:spPr>
          <a:xfrm>
            <a:off x="194520" y="5700958"/>
            <a:ext cx="2491530" cy="307777"/>
          </a:xfrm>
          <a:prstGeom prst="rect">
            <a:avLst/>
          </a:prstGeom>
          <a:noFill/>
        </p:spPr>
        <p:txBody>
          <a:bodyPr wrap="square" rtlCol="0">
            <a:spAutoFit/>
          </a:bodyPr>
          <a:lstStyle/>
          <a:p>
            <a:endParaRPr lang="fr-FR" sz="1400" dirty="0"/>
          </a:p>
        </p:txBody>
      </p:sp>
      <p:pic>
        <p:nvPicPr>
          <p:cNvPr id="6" name="Image 5">
            <a:extLst>
              <a:ext uri="{FF2B5EF4-FFF2-40B4-BE49-F238E27FC236}">
                <a16:creationId xmlns:a16="http://schemas.microsoft.com/office/drawing/2014/main" id="{F958851F-A3A8-DB77-3132-765457B76F6D}"/>
              </a:ext>
            </a:extLst>
          </p:cNvPr>
          <p:cNvPicPr>
            <a:picLocks noChangeAspect="1"/>
          </p:cNvPicPr>
          <p:nvPr/>
        </p:nvPicPr>
        <p:blipFill>
          <a:blip r:embed="rId2"/>
          <a:stretch>
            <a:fillRect/>
          </a:stretch>
        </p:blipFill>
        <p:spPr>
          <a:xfrm>
            <a:off x="46892" y="352779"/>
            <a:ext cx="1844703" cy="1937998"/>
          </a:xfrm>
          <a:prstGeom prst="rect">
            <a:avLst/>
          </a:prstGeom>
        </p:spPr>
      </p:pic>
      <p:sp>
        <p:nvSpPr>
          <p:cNvPr id="7" name="ZoneTexte 6">
            <a:extLst>
              <a:ext uri="{FF2B5EF4-FFF2-40B4-BE49-F238E27FC236}">
                <a16:creationId xmlns:a16="http://schemas.microsoft.com/office/drawing/2014/main" id="{5D9125F8-CB97-F327-DE6B-8E5D52825B0C}"/>
              </a:ext>
            </a:extLst>
          </p:cNvPr>
          <p:cNvSpPr txBox="1"/>
          <p:nvPr/>
        </p:nvSpPr>
        <p:spPr>
          <a:xfrm>
            <a:off x="2033057" y="864597"/>
            <a:ext cx="5742726" cy="307777"/>
          </a:xfrm>
          <a:prstGeom prst="rect">
            <a:avLst/>
          </a:prstGeom>
          <a:noFill/>
        </p:spPr>
        <p:txBody>
          <a:bodyPr wrap="none" rtlCol="0">
            <a:spAutoFit/>
          </a:bodyPr>
          <a:lstStyle/>
          <a:p>
            <a:r>
              <a:rPr lang="fr-FR" sz="1400" dirty="0"/>
              <a:t>En cliquant sur la recherche la page des membres de la section apparait</a:t>
            </a:r>
          </a:p>
        </p:txBody>
      </p:sp>
      <p:pic>
        <p:nvPicPr>
          <p:cNvPr id="11" name="Image 10">
            <a:extLst>
              <a:ext uri="{FF2B5EF4-FFF2-40B4-BE49-F238E27FC236}">
                <a16:creationId xmlns:a16="http://schemas.microsoft.com/office/drawing/2014/main" id="{804CE6A4-D985-4E8A-8486-0417C47BFD93}"/>
              </a:ext>
            </a:extLst>
          </p:cNvPr>
          <p:cNvPicPr>
            <a:picLocks noChangeAspect="1"/>
          </p:cNvPicPr>
          <p:nvPr/>
        </p:nvPicPr>
        <p:blipFill>
          <a:blip r:embed="rId3"/>
          <a:stretch>
            <a:fillRect/>
          </a:stretch>
        </p:blipFill>
        <p:spPr>
          <a:xfrm>
            <a:off x="1657350" y="1304108"/>
            <a:ext cx="7184591" cy="2410724"/>
          </a:xfrm>
          <a:prstGeom prst="rect">
            <a:avLst/>
          </a:prstGeom>
        </p:spPr>
      </p:pic>
      <p:sp>
        <p:nvSpPr>
          <p:cNvPr id="18" name="ZoneTexte 17">
            <a:extLst>
              <a:ext uri="{FF2B5EF4-FFF2-40B4-BE49-F238E27FC236}">
                <a16:creationId xmlns:a16="http://schemas.microsoft.com/office/drawing/2014/main" id="{A21C285C-2987-EC1E-62FF-BEBB8D28CCC0}"/>
              </a:ext>
            </a:extLst>
          </p:cNvPr>
          <p:cNvSpPr txBox="1"/>
          <p:nvPr/>
        </p:nvSpPr>
        <p:spPr>
          <a:xfrm>
            <a:off x="503339" y="3800838"/>
            <a:ext cx="8338602" cy="738664"/>
          </a:xfrm>
          <a:prstGeom prst="rect">
            <a:avLst/>
          </a:prstGeom>
          <a:noFill/>
        </p:spPr>
        <p:txBody>
          <a:bodyPr wrap="square" rtlCol="0">
            <a:spAutoFit/>
          </a:bodyPr>
          <a:lstStyle/>
          <a:p>
            <a:r>
              <a:rPr lang="fr-FR" sz="1400" dirty="0"/>
              <a:t>Les membres étant classés par ordre alphabétique, en cliquant sur l’onglet ad hoc, il est facile d’aller chercher le membre  en utilisant la roulette de la souris. Une fois trouvé, le menu déroulant permet de lui attribuer le rôle désiré.</a:t>
            </a:r>
          </a:p>
        </p:txBody>
      </p:sp>
      <p:cxnSp>
        <p:nvCxnSpPr>
          <p:cNvPr id="20" name="Connecteur droit avec flèche 19">
            <a:extLst>
              <a:ext uri="{FF2B5EF4-FFF2-40B4-BE49-F238E27FC236}">
                <a16:creationId xmlns:a16="http://schemas.microsoft.com/office/drawing/2014/main" id="{C6142224-4405-84A3-2472-0B448A121999}"/>
              </a:ext>
            </a:extLst>
          </p:cNvPr>
          <p:cNvCxnSpPr/>
          <p:nvPr/>
        </p:nvCxnSpPr>
        <p:spPr>
          <a:xfrm>
            <a:off x="137160" y="1743618"/>
            <a:ext cx="251460" cy="153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 name="Image 22">
            <a:extLst>
              <a:ext uri="{FF2B5EF4-FFF2-40B4-BE49-F238E27FC236}">
                <a16:creationId xmlns:a16="http://schemas.microsoft.com/office/drawing/2014/main" id="{90CC31D1-2E41-86DF-979D-EBD0D1756358}"/>
              </a:ext>
            </a:extLst>
          </p:cNvPr>
          <p:cNvPicPr>
            <a:picLocks noChangeAspect="1"/>
          </p:cNvPicPr>
          <p:nvPr/>
        </p:nvPicPr>
        <p:blipFill>
          <a:blip r:embed="rId4"/>
          <a:stretch>
            <a:fillRect/>
          </a:stretch>
        </p:blipFill>
        <p:spPr>
          <a:xfrm>
            <a:off x="2822905" y="4749837"/>
            <a:ext cx="4606596" cy="1743036"/>
          </a:xfrm>
          <a:prstGeom prst="rect">
            <a:avLst/>
          </a:prstGeom>
        </p:spPr>
      </p:pic>
      <p:sp>
        <p:nvSpPr>
          <p:cNvPr id="24" name="ZoneTexte 23">
            <a:extLst>
              <a:ext uri="{FF2B5EF4-FFF2-40B4-BE49-F238E27FC236}">
                <a16:creationId xmlns:a16="http://schemas.microsoft.com/office/drawing/2014/main" id="{40B6B0AA-9112-6325-D0CA-CFCCE4EFB58C}"/>
              </a:ext>
            </a:extLst>
          </p:cNvPr>
          <p:cNvSpPr txBox="1"/>
          <p:nvPr/>
        </p:nvSpPr>
        <p:spPr>
          <a:xfrm>
            <a:off x="449580" y="5143356"/>
            <a:ext cx="2373325" cy="738664"/>
          </a:xfrm>
          <a:prstGeom prst="rect">
            <a:avLst/>
          </a:prstGeom>
          <a:noFill/>
        </p:spPr>
        <p:txBody>
          <a:bodyPr wrap="square" rtlCol="0">
            <a:spAutoFit/>
          </a:bodyPr>
          <a:lstStyle/>
          <a:p>
            <a:r>
              <a:rPr lang="fr-FR" sz="1400" dirty="0"/>
              <a:t>Il est possible de cumuler plusieurs rôles; par exemple Président/webmaster</a:t>
            </a:r>
          </a:p>
        </p:txBody>
      </p:sp>
    </p:spTree>
    <p:extLst>
      <p:ext uri="{BB962C8B-B14F-4D97-AF65-F5344CB8AC3E}">
        <p14:creationId xmlns:p14="http://schemas.microsoft.com/office/powerpoint/2010/main" val="2955141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Délégation des droits d’administrateur au sein de la section</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22" name="ZoneTexte 21">
            <a:extLst>
              <a:ext uri="{FF2B5EF4-FFF2-40B4-BE49-F238E27FC236}">
                <a16:creationId xmlns:a16="http://schemas.microsoft.com/office/drawing/2014/main" id="{3B2D7B30-15A0-5576-6A9D-408741675D68}"/>
              </a:ext>
            </a:extLst>
          </p:cNvPr>
          <p:cNvSpPr txBox="1"/>
          <p:nvPr/>
        </p:nvSpPr>
        <p:spPr>
          <a:xfrm>
            <a:off x="194520" y="5700958"/>
            <a:ext cx="2491530" cy="307777"/>
          </a:xfrm>
          <a:prstGeom prst="rect">
            <a:avLst/>
          </a:prstGeom>
          <a:noFill/>
        </p:spPr>
        <p:txBody>
          <a:bodyPr wrap="square" rtlCol="0">
            <a:spAutoFit/>
          </a:bodyPr>
          <a:lstStyle/>
          <a:p>
            <a:endParaRPr lang="fr-FR" sz="1400" dirty="0"/>
          </a:p>
        </p:txBody>
      </p:sp>
      <p:pic>
        <p:nvPicPr>
          <p:cNvPr id="8" name="Image 7">
            <a:extLst>
              <a:ext uri="{FF2B5EF4-FFF2-40B4-BE49-F238E27FC236}">
                <a16:creationId xmlns:a16="http://schemas.microsoft.com/office/drawing/2014/main" id="{3A85569F-8A17-E307-A151-8555F8DBB692}"/>
              </a:ext>
            </a:extLst>
          </p:cNvPr>
          <p:cNvPicPr>
            <a:picLocks noChangeAspect="1"/>
          </p:cNvPicPr>
          <p:nvPr/>
        </p:nvPicPr>
        <p:blipFill>
          <a:blip r:embed="rId2"/>
          <a:stretch>
            <a:fillRect/>
          </a:stretch>
        </p:blipFill>
        <p:spPr>
          <a:xfrm>
            <a:off x="0" y="802037"/>
            <a:ext cx="2000413" cy="1928000"/>
          </a:xfrm>
          <a:prstGeom prst="rect">
            <a:avLst/>
          </a:prstGeom>
        </p:spPr>
      </p:pic>
      <p:sp>
        <p:nvSpPr>
          <p:cNvPr id="9" name="ZoneTexte 8">
            <a:extLst>
              <a:ext uri="{FF2B5EF4-FFF2-40B4-BE49-F238E27FC236}">
                <a16:creationId xmlns:a16="http://schemas.microsoft.com/office/drawing/2014/main" id="{2E7F57E4-6E2E-7BD2-1F33-15B81CDB780D}"/>
              </a:ext>
            </a:extLst>
          </p:cNvPr>
          <p:cNvSpPr txBox="1"/>
          <p:nvPr/>
        </p:nvSpPr>
        <p:spPr>
          <a:xfrm>
            <a:off x="2804160" y="816290"/>
            <a:ext cx="4351020" cy="523220"/>
          </a:xfrm>
          <a:prstGeom prst="rect">
            <a:avLst/>
          </a:prstGeom>
          <a:noFill/>
        </p:spPr>
        <p:txBody>
          <a:bodyPr wrap="square" rtlCol="0">
            <a:spAutoFit/>
          </a:bodyPr>
          <a:lstStyle/>
          <a:p>
            <a:r>
              <a:rPr lang="fr-FR" sz="1400" dirty="0"/>
              <a:t>En cliquant sur les Membres du bureau, en fait comité de section, la liste de ses membres s’ouvre.</a:t>
            </a:r>
          </a:p>
        </p:txBody>
      </p:sp>
      <p:cxnSp>
        <p:nvCxnSpPr>
          <p:cNvPr id="12" name="Connecteur droit avec flèche 11">
            <a:extLst>
              <a:ext uri="{FF2B5EF4-FFF2-40B4-BE49-F238E27FC236}">
                <a16:creationId xmlns:a16="http://schemas.microsoft.com/office/drawing/2014/main" id="{3C8E644D-DC99-2BFA-5CF4-9ADB458B93BF}"/>
              </a:ext>
            </a:extLst>
          </p:cNvPr>
          <p:cNvCxnSpPr/>
          <p:nvPr/>
        </p:nvCxnSpPr>
        <p:spPr>
          <a:xfrm flipH="1">
            <a:off x="1729740" y="1852347"/>
            <a:ext cx="434340" cy="212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Image 24" descr="Une image contenant texte, capture d’écran, nombre, logiciel&#10;&#10;Description générée automatiquement">
            <a:extLst>
              <a:ext uri="{FF2B5EF4-FFF2-40B4-BE49-F238E27FC236}">
                <a16:creationId xmlns:a16="http://schemas.microsoft.com/office/drawing/2014/main" id="{B610055F-9FFC-4D42-EB1A-7A4ACDC57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306" y="1327561"/>
            <a:ext cx="4960954" cy="2990299"/>
          </a:xfrm>
          <a:prstGeom prst="rect">
            <a:avLst/>
          </a:prstGeom>
        </p:spPr>
      </p:pic>
      <p:pic>
        <p:nvPicPr>
          <p:cNvPr id="27" name="Image 26">
            <a:extLst>
              <a:ext uri="{FF2B5EF4-FFF2-40B4-BE49-F238E27FC236}">
                <a16:creationId xmlns:a16="http://schemas.microsoft.com/office/drawing/2014/main" id="{70EAF148-6F96-3C24-2ABA-62FF0D4067B5}"/>
              </a:ext>
            </a:extLst>
          </p:cNvPr>
          <p:cNvPicPr>
            <a:picLocks noChangeAspect="1"/>
          </p:cNvPicPr>
          <p:nvPr/>
        </p:nvPicPr>
        <p:blipFill>
          <a:blip r:embed="rId4"/>
          <a:stretch>
            <a:fillRect/>
          </a:stretch>
        </p:blipFill>
        <p:spPr>
          <a:xfrm>
            <a:off x="7656103" y="3855961"/>
            <a:ext cx="1064050" cy="601420"/>
          </a:xfrm>
          <a:prstGeom prst="rect">
            <a:avLst/>
          </a:prstGeom>
        </p:spPr>
      </p:pic>
      <p:cxnSp>
        <p:nvCxnSpPr>
          <p:cNvPr id="29" name="Connecteur droit avec flèche 28">
            <a:extLst>
              <a:ext uri="{FF2B5EF4-FFF2-40B4-BE49-F238E27FC236}">
                <a16:creationId xmlns:a16="http://schemas.microsoft.com/office/drawing/2014/main" id="{78E37B15-BF36-4FFD-36AE-C3A43C7108DC}"/>
              </a:ext>
            </a:extLst>
          </p:cNvPr>
          <p:cNvCxnSpPr/>
          <p:nvPr/>
        </p:nvCxnSpPr>
        <p:spPr>
          <a:xfrm>
            <a:off x="5272376" y="3855961"/>
            <a:ext cx="2262806" cy="152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AF739C11-314D-E0C1-D9C1-1CB9E333628A}"/>
              </a:ext>
            </a:extLst>
          </p:cNvPr>
          <p:cNvSpPr txBox="1"/>
          <p:nvPr/>
        </p:nvSpPr>
        <p:spPr>
          <a:xfrm>
            <a:off x="-16239" y="4457381"/>
            <a:ext cx="6318781" cy="2462213"/>
          </a:xfrm>
          <a:prstGeom prst="rect">
            <a:avLst/>
          </a:prstGeom>
          <a:noFill/>
        </p:spPr>
        <p:txBody>
          <a:bodyPr wrap="square" rtlCol="0">
            <a:spAutoFit/>
          </a:bodyPr>
          <a:lstStyle/>
          <a:p>
            <a:r>
              <a:rPr lang="fr-FR" sz="1400" dirty="0"/>
              <a:t>Quatre types d’</a:t>
            </a:r>
            <a:r>
              <a:rPr lang="fr-FR" sz="1400" dirty="0" err="1"/>
              <a:t>Aministeurs</a:t>
            </a:r>
            <a:r>
              <a:rPr lang="fr-FR" sz="1400" dirty="0"/>
              <a:t> sont actuellement définis:</a:t>
            </a:r>
          </a:p>
          <a:p>
            <a:pPr marL="285750" indent="-285750">
              <a:buFontTx/>
              <a:buChar char="-"/>
            </a:pPr>
            <a:r>
              <a:rPr lang="fr-FR" sz="1400" dirty="0"/>
              <a:t>l’</a:t>
            </a:r>
            <a:r>
              <a:rPr lang="fr-FR" sz="1400" dirty="0" err="1"/>
              <a:t>adminGroupA</a:t>
            </a:r>
            <a:r>
              <a:rPr lang="fr-FR" sz="1400" dirty="0"/>
              <a:t> peut consulter les fiches des membres</a:t>
            </a:r>
          </a:p>
          <a:p>
            <a:pPr marL="285750" indent="-285750">
              <a:buFontTx/>
              <a:buChar char="-"/>
            </a:pPr>
            <a:r>
              <a:rPr lang="fr-FR" sz="1400" dirty="0"/>
              <a:t>l’</a:t>
            </a:r>
            <a:r>
              <a:rPr lang="fr-FR" sz="1400" dirty="0" err="1"/>
              <a:t>adminiGroupB</a:t>
            </a:r>
            <a:r>
              <a:rPr lang="fr-FR" sz="1400" dirty="0"/>
              <a:t> peut en plus en créer et les modifier</a:t>
            </a:r>
          </a:p>
          <a:p>
            <a:pPr marL="285750" indent="-285750">
              <a:buFontTx/>
              <a:buChar char="-"/>
            </a:pPr>
            <a:r>
              <a:rPr lang="fr-FR" sz="1400" dirty="0"/>
              <a:t>l’</a:t>
            </a:r>
            <a:r>
              <a:rPr lang="fr-FR" sz="1400" dirty="0" err="1"/>
              <a:t>adminGroupe</a:t>
            </a:r>
            <a:r>
              <a:rPr lang="fr-FR" sz="1400" dirty="0"/>
              <a:t>, regroupe les droits de Secrétaire, Trésorier et de Webmaster</a:t>
            </a:r>
          </a:p>
          <a:p>
            <a:pPr marL="285750" indent="-285750">
              <a:buFontTx/>
              <a:buChar char="-"/>
            </a:pPr>
            <a:r>
              <a:rPr lang="fr-FR" sz="1400" dirty="0"/>
              <a:t>Le </a:t>
            </a:r>
            <a:r>
              <a:rPr lang="fr-FR" sz="1400" dirty="0" err="1"/>
              <a:t>WebmasterGroupe</a:t>
            </a:r>
            <a:r>
              <a:rPr lang="fr-FR" sz="1400" dirty="0"/>
              <a:t> a ses droits centrés sur la gestion du site internet</a:t>
            </a:r>
          </a:p>
          <a:p>
            <a:r>
              <a:rPr lang="fr-FR" sz="1400" dirty="0"/>
              <a:t>Dès qu’un type d’admin est sélectionné, le message suivant s’ affiche, en cliquant sur OK, le droit est accordé. L’opération est réversible en saisissant Non à la place du droit accordé.</a:t>
            </a:r>
          </a:p>
          <a:p>
            <a:r>
              <a:rPr lang="fr-FR" sz="1400" dirty="0"/>
              <a:t> </a:t>
            </a:r>
          </a:p>
          <a:p>
            <a:pPr marL="285750" indent="-285750">
              <a:buFontTx/>
              <a:buChar char="-"/>
            </a:pPr>
            <a:endParaRPr lang="fr-FR" sz="1400" dirty="0"/>
          </a:p>
          <a:p>
            <a:endParaRPr lang="fr-FR" sz="1400" dirty="0"/>
          </a:p>
        </p:txBody>
      </p:sp>
      <p:pic>
        <p:nvPicPr>
          <p:cNvPr id="32" name="Image 31">
            <a:extLst>
              <a:ext uri="{FF2B5EF4-FFF2-40B4-BE49-F238E27FC236}">
                <a16:creationId xmlns:a16="http://schemas.microsoft.com/office/drawing/2014/main" id="{5E3790FD-1DED-8A1D-3C05-F347F61EB649}"/>
              </a:ext>
            </a:extLst>
          </p:cNvPr>
          <p:cNvPicPr>
            <a:picLocks noChangeAspect="1"/>
          </p:cNvPicPr>
          <p:nvPr/>
        </p:nvPicPr>
        <p:blipFill>
          <a:blip r:embed="rId5"/>
          <a:stretch>
            <a:fillRect/>
          </a:stretch>
        </p:blipFill>
        <p:spPr>
          <a:xfrm>
            <a:off x="6229166" y="4646025"/>
            <a:ext cx="2853874" cy="1033565"/>
          </a:xfrm>
          <a:prstGeom prst="rect">
            <a:avLst/>
          </a:prstGeom>
        </p:spPr>
      </p:pic>
      <p:cxnSp>
        <p:nvCxnSpPr>
          <p:cNvPr id="34" name="Connecteur droit avec flèche 33">
            <a:extLst>
              <a:ext uri="{FF2B5EF4-FFF2-40B4-BE49-F238E27FC236}">
                <a16:creationId xmlns:a16="http://schemas.microsoft.com/office/drawing/2014/main" id="{38CAC75D-B212-C7FA-F1DF-276FB07B0386}"/>
              </a:ext>
            </a:extLst>
          </p:cNvPr>
          <p:cNvCxnSpPr>
            <a:cxnSpLocks/>
          </p:cNvCxnSpPr>
          <p:nvPr/>
        </p:nvCxnSpPr>
        <p:spPr>
          <a:xfrm flipV="1">
            <a:off x="5402580" y="5394206"/>
            <a:ext cx="1535831" cy="2217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550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Validation d’une fiche adhérent modifiée en ligne</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22" name="ZoneTexte 21">
            <a:extLst>
              <a:ext uri="{FF2B5EF4-FFF2-40B4-BE49-F238E27FC236}">
                <a16:creationId xmlns:a16="http://schemas.microsoft.com/office/drawing/2014/main" id="{3B2D7B30-15A0-5576-6A9D-408741675D68}"/>
              </a:ext>
            </a:extLst>
          </p:cNvPr>
          <p:cNvSpPr txBox="1"/>
          <p:nvPr/>
        </p:nvSpPr>
        <p:spPr>
          <a:xfrm>
            <a:off x="194520" y="5700958"/>
            <a:ext cx="2491530" cy="307777"/>
          </a:xfrm>
          <a:prstGeom prst="rect">
            <a:avLst/>
          </a:prstGeom>
          <a:noFill/>
        </p:spPr>
        <p:txBody>
          <a:bodyPr wrap="square" rtlCol="0">
            <a:spAutoFit/>
          </a:bodyPr>
          <a:lstStyle/>
          <a:p>
            <a:endParaRPr lang="fr-FR" sz="1400" dirty="0"/>
          </a:p>
        </p:txBody>
      </p:sp>
      <p:pic>
        <p:nvPicPr>
          <p:cNvPr id="10" name="Image 9" descr="Une image contenant texte, capture d’écran, logiciel, Page web&#10;&#10;Description générée automatiquement">
            <a:extLst>
              <a:ext uri="{FF2B5EF4-FFF2-40B4-BE49-F238E27FC236}">
                <a16:creationId xmlns:a16="http://schemas.microsoft.com/office/drawing/2014/main" id="{16B9556C-3C5D-2865-F899-CC43AE0EB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9265"/>
            <a:ext cx="2480589" cy="2833897"/>
          </a:xfrm>
          <a:prstGeom prst="rect">
            <a:avLst/>
          </a:prstGeom>
        </p:spPr>
      </p:pic>
      <p:pic>
        <p:nvPicPr>
          <p:cNvPr id="13" name="Image 12">
            <a:extLst>
              <a:ext uri="{FF2B5EF4-FFF2-40B4-BE49-F238E27FC236}">
                <a16:creationId xmlns:a16="http://schemas.microsoft.com/office/drawing/2014/main" id="{03522F79-9F6E-4B61-223D-8D8E2DFA98D6}"/>
              </a:ext>
            </a:extLst>
          </p:cNvPr>
          <p:cNvPicPr>
            <a:picLocks noChangeAspect="1"/>
          </p:cNvPicPr>
          <p:nvPr/>
        </p:nvPicPr>
        <p:blipFill>
          <a:blip r:embed="rId3"/>
          <a:stretch>
            <a:fillRect/>
          </a:stretch>
        </p:blipFill>
        <p:spPr>
          <a:xfrm>
            <a:off x="2686050" y="2141881"/>
            <a:ext cx="6003235" cy="516408"/>
          </a:xfrm>
          <a:prstGeom prst="rect">
            <a:avLst/>
          </a:prstGeom>
        </p:spPr>
      </p:pic>
      <p:sp>
        <p:nvSpPr>
          <p:cNvPr id="14" name="ZoneTexte 13">
            <a:extLst>
              <a:ext uri="{FF2B5EF4-FFF2-40B4-BE49-F238E27FC236}">
                <a16:creationId xmlns:a16="http://schemas.microsoft.com/office/drawing/2014/main" id="{88E0FDDE-2AC9-76B7-6DC5-A155E3197AE4}"/>
              </a:ext>
            </a:extLst>
          </p:cNvPr>
          <p:cNvSpPr txBox="1"/>
          <p:nvPr/>
        </p:nvSpPr>
        <p:spPr>
          <a:xfrm>
            <a:off x="2570010" y="1201586"/>
            <a:ext cx="6235313" cy="523220"/>
          </a:xfrm>
          <a:prstGeom prst="rect">
            <a:avLst/>
          </a:prstGeom>
          <a:noFill/>
        </p:spPr>
        <p:txBody>
          <a:bodyPr wrap="square" rtlCol="0">
            <a:spAutoFit/>
          </a:bodyPr>
          <a:lstStyle/>
          <a:p>
            <a:r>
              <a:rPr lang="fr-FR" sz="1400" dirty="0"/>
              <a:t>Quand un membre modifie en ligne les données de sa fiche, une notification apparait sur la page d’accueil de la section</a:t>
            </a:r>
          </a:p>
        </p:txBody>
      </p:sp>
      <p:cxnSp>
        <p:nvCxnSpPr>
          <p:cNvPr id="16" name="Connecteur droit avec flèche 15">
            <a:extLst>
              <a:ext uri="{FF2B5EF4-FFF2-40B4-BE49-F238E27FC236}">
                <a16:creationId xmlns:a16="http://schemas.microsoft.com/office/drawing/2014/main" id="{9F21AD9E-F46D-FF26-C7E8-250729E1E9E7}"/>
              </a:ext>
            </a:extLst>
          </p:cNvPr>
          <p:cNvCxnSpPr/>
          <p:nvPr/>
        </p:nvCxnSpPr>
        <p:spPr>
          <a:xfrm flipH="1">
            <a:off x="1657350" y="1724806"/>
            <a:ext cx="1144738" cy="15927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899A538B-E69C-4F8A-2BE4-492CFAD43225}"/>
              </a:ext>
            </a:extLst>
          </p:cNvPr>
          <p:cNvSpPr txBox="1"/>
          <p:nvPr/>
        </p:nvSpPr>
        <p:spPr>
          <a:xfrm>
            <a:off x="2570010" y="2852016"/>
            <a:ext cx="6119275" cy="738664"/>
          </a:xfrm>
          <a:prstGeom prst="rect">
            <a:avLst/>
          </a:prstGeom>
          <a:noFill/>
        </p:spPr>
        <p:txBody>
          <a:bodyPr wrap="square" rtlCol="0">
            <a:spAutoFit/>
          </a:bodyPr>
          <a:lstStyle/>
          <a:p>
            <a:r>
              <a:rPr lang="fr-FR" sz="1400" dirty="0"/>
              <a:t>En cliquant sur la notification, la fiche du membre s’ouvre avec la mention de Fiche à valider et la mise en évidence de l’onglet qui contient la modification.</a:t>
            </a:r>
          </a:p>
          <a:p>
            <a:endParaRPr lang="fr-FR" sz="1400" dirty="0"/>
          </a:p>
        </p:txBody>
      </p:sp>
      <p:cxnSp>
        <p:nvCxnSpPr>
          <p:cNvPr id="19" name="Connecteur droit avec flèche 18">
            <a:extLst>
              <a:ext uri="{FF2B5EF4-FFF2-40B4-BE49-F238E27FC236}">
                <a16:creationId xmlns:a16="http://schemas.microsoft.com/office/drawing/2014/main" id="{3F9D2FE6-D986-89C7-0970-2BB460FBC92B}"/>
              </a:ext>
            </a:extLst>
          </p:cNvPr>
          <p:cNvCxnSpPr/>
          <p:nvPr/>
        </p:nvCxnSpPr>
        <p:spPr>
          <a:xfrm flipV="1">
            <a:off x="3323645" y="2289976"/>
            <a:ext cx="508884" cy="869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0D57DA0D-19DA-7666-6927-B19DE4BB6EB8}"/>
              </a:ext>
            </a:extLst>
          </p:cNvPr>
          <p:cNvCxnSpPr/>
          <p:nvPr/>
        </p:nvCxnSpPr>
        <p:spPr>
          <a:xfrm flipV="1">
            <a:off x="7744570" y="2658289"/>
            <a:ext cx="55660" cy="501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4" name="Image 23">
            <a:extLst>
              <a:ext uri="{FF2B5EF4-FFF2-40B4-BE49-F238E27FC236}">
                <a16:creationId xmlns:a16="http://schemas.microsoft.com/office/drawing/2014/main" id="{CE298698-B833-E1F1-BA82-7D795111EA3C}"/>
              </a:ext>
            </a:extLst>
          </p:cNvPr>
          <p:cNvPicPr>
            <a:picLocks noChangeAspect="1"/>
          </p:cNvPicPr>
          <p:nvPr/>
        </p:nvPicPr>
        <p:blipFill>
          <a:blip r:embed="rId4"/>
          <a:stretch>
            <a:fillRect/>
          </a:stretch>
        </p:blipFill>
        <p:spPr>
          <a:xfrm>
            <a:off x="106383" y="3876889"/>
            <a:ext cx="3893724" cy="2056589"/>
          </a:xfrm>
          <a:prstGeom prst="rect">
            <a:avLst/>
          </a:prstGeom>
        </p:spPr>
      </p:pic>
      <p:sp>
        <p:nvSpPr>
          <p:cNvPr id="26" name="ZoneTexte 25">
            <a:extLst>
              <a:ext uri="{FF2B5EF4-FFF2-40B4-BE49-F238E27FC236}">
                <a16:creationId xmlns:a16="http://schemas.microsoft.com/office/drawing/2014/main" id="{49D1A5D0-B977-5CE3-C087-98A98DE0EE1F}"/>
              </a:ext>
            </a:extLst>
          </p:cNvPr>
          <p:cNvSpPr txBox="1"/>
          <p:nvPr/>
        </p:nvSpPr>
        <p:spPr>
          <a:xfrm>
            <a:off x="4250724" y="3921216"/>
            <a:ext cx="4554599" cy="1600438"/>
          </a:xfrm>
          <a:prstGeom prst="rect">
            <a:avLst/>
          </a:prstGeom>
          <a:noFill/>
        </p:spPr>
        <p:txBody>
          <a:bodyPr wrap="square" rtlCol="0">
            <a:spAutoFit/>
          </a:bodyPr>
          <a:lstStyle/>
          <a:p>
            <a:r>
              <a:rPr lang="fr-FR" sz="1400" dirty="0"/>
              <a:t>Dans l’exemple ci-dessous, La Varenne Saint Hilaire a été changé par Saint Maur. Le choix est alors possible:</a:t>
            </a:r>
          </a:p>
          <a:p>
            <a:pPr marL="285750" indent="-285750">
              <a:buFontTx/>
              <a:buChar char="-"/>
            </a:pPr>
            <a:r>
              <a:rPr lang="fr-FR" sz="1400" dirty="0"/>
              <a:t>Accepté la modification</a:t>
            </a:r>
          </a:p>
          <a:p>
            <a:pPr marL="285750" indent="-285750">
              <a:buFontTx/>
              <a:buChar char="-"/>
            </a:pPr>
            <a:r>
              <a:rPr lang="fr-FR" sz="1400" dirty="0"/>
              <a:t>Corrigé si par exemple l’orthographe n’est pas bonne</a:t>
            </a:r>
          </a:p>
          <a:p>
            <a:pPr marL="285750" indent="-285750">
              <a:buFontTx/>
              <a:buChar char="-"/>
            </a:pPr>
            <a:r>
              <a:rPr lang="fr-FR" sz="1400" dirty="0"/>
              <a:t>Remplacer par l’information initiale en cliquant sur la montre</a:t>
            </a:r>
          </a:p>
          <a:p>
            <a:r>
              <a:rPr lang="fr-FR" sz="1400" dirty="0"/>
              <a:t>Il reste, ensuite à valider la fiche.</a:t>
            </a:r>
          </a:p>
        </p:txBody>
      </p:sp>
      <p:cxnSp>
        <p:nvCxnSpPr>
          <p:cNvPr id="31" name="Connecteur droit avec flèche 30">
            <a:extLst>
              <a:ext uri="{FF2B5EF4-FFF2-40B4-BE49-F238E27FC236}">
                <a16:creationId xmlns:a16="http://schemas.microsoft.com/office/drawing/2014/main" id="{C60BE9BA-B8C4-9283-855B-20605599E5C5}"/>
              </a:ext>
            </a:extLst>
          </p:cNvPr>
          <p:cNvCxnSpPr/>
          <p:nvPr/>
        </p:nvCxnSpPr>
        <p:spPr>
          <a:xfrm flipH="1">
            <a:off x="2388973" y="5247503"/>
            <a:ext cx="2339546" cy="2141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43261A93-6AC2-2821-4AC9-0C1ADAF3EDDA}"/>
              </a:ext>
            </a:extLst>
          </p:cNvPr>
          <p:cNvSpPr txBox="1"/>
          <p:nvPr/>
        </p:nvSpPr>
        <p:spPr>
          <a:xfrm>
            <a:off x="4381170" y="5796501"/>
            <a:ext cx="4424154" cy="523220"/>
          </a:xfrm>
          <a:prstGeom prst="rect">
            <a:avLst/>
          </a:prstGeom>
          <a:noFill/>
        </p:spPr>
        <p:txBody>
          <a:bodyPr wrap="square" rtlCol="0">
            <a:spAutoFit/>
          </a:bodyPr>
          <a:lstStyle/>
          <a:p>
            <a:r>
              <a:rPr lang="fr-FR" sz="1400" dirty="0">
                <a:solidFill>
                  <a:srgbClr val="FF0000"/>
                </a:solidFill>
              </a:rPr>
              <a:t>Attention, cette fonctionnalité n’est pas encore active, pour le moment, seul le siège valide les fiches. </a:t>
            </a:r>
          </a:p>
        </p:txBody>
      </p:sp>
    </p:spTree>
    <p:extLst>
      <p:ext uri="{BB962C8B-B14F-4D97-AF65-F5344CB8AC3E}">
        <p14:creationId xmlns:p14="http://schemas.microsoft.com/office/powerpoint/2010/main" val="1092580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Création de requêtes multicritères (Export MX)</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sp>
        <p:nvSpPr>
          <p:cNvPr id="22" name="ZoneTexte 21">
            <a:extLst>
              <a:ext uri="{FF2B5EF4-FFF2-40B4-BE49-F238E27FC236}">
                <a16:creationId xmlns:a16="http://schemas.microsoft.com/office/drawing/2014/main" id="{3B2D7B30-15A0-5576-6A9D-408741675D68}"/>
              </a:ext>
            </a:extLst>
          </p:cNvPr>
          <p:cNvSpPr txBox="1"/>
          <p:nvPr/>
        </p:nvSpPr>
        <p:spPr>
          <a:xfrm>
            <a:off x="194519" y="5700958"/>
            <a:ext cx="6445095" cy="523220"/>
          </a:xfrm>
          <a:prstGeom prst="rect">
            <a:avLst/>
          </a:prstGeom>
          <a:noFill/>
        </p:spPr>
        <p:txBody>
          <a:bodyPr wrap="square" rtlCol="0">
            <a:spAutoFit/>
          </a:bodyPr>
          <a:lstStyle/>
          <a:p>
            <a:r>
              <a:rPr lang="fr-FR" sz="1400" dirty="0"/>
              <a:t>Dans l’exemple ci-dessus le statut Adhérent et le genre Féminin ont été sélectionnés dans la rubrique Etat civil </a:t>
            </a:r>
          </a:p>
        </p:txBody>
      </p:sp>
      <p:pic>
        <p:nvPicPr>
          <p:cNvPr id="7" name="Image 6">
            <a:extLst>
              <a:ext uri="{FF2B5EF4-FFF2-40B4-BE49-F238E27FC236}">
                <a16:creationId xmlns:a16="http://schemas.microsoft.com/office/drawing/2014/main" id="{7136F05D-BED7-18E2-F1E2-74CBDC6550C9}"/>
              </a:ext>
            </a:extLst>
          </p:cNvPr>
          <p:cNvPicPr>
            <a:picLocks noChangeAspect="1"/>
          </p:cNvPicPr>
          <p:nvPr/>
        </p:nvPicPr>
        <p:blipFill>
          <a:blip r:embed="rId2"/>
          <a:stretch>
            <a:fillRect/>
          </a:stretch>
        </p:blipFill>
        <p:spPr>
          <a:xfrm>
            <a:off x="0" y="802037"/>
            <a:ext cx="1684166" cy="4290432"/>
          </a:xfrm>
          <a:prstGeom prst="rect">
            <a:avLst/>
          </a:prstGeom>
        </p:spPr>
      </p:pic>
      <p:pic>
        <p:nvPicPr>
          <p:cNvPr id="9" name="Image 8">
            <a:extLst>
              <a:ext uri="{FF2B5EF4-FFF2-40B4-BE49-F238E27FC236}">
                <a16:creationId xmlns:a16="http://schemas.microsoft.com/office/drawing/2014/main" id="{D3A211E4-EB7F-1B3C-B20D-3341CADA2534}"/>
              </a:ext>
            </a:extLst>
          </p:cNvPr>
          <p:cNvPicPr>
            <a:picLocks noChangeAspect="1"/>
          </p:cNvPicPr>
          <p:nvPr/>
        </p:nvPicPr>
        <p:blipFill>
          <a:blip r:embed="rId3"/>
          <a:stretch>
            <a:fillRect/>
          </a:stretch>
        </p:blipFill>
        <p:spPr>
          <a:xfrm>
            <a:off x="6848135" y="884701"/>
            <a:ext cx="2110923" cy="4816257"/>
          </a:xfrm>
          <a:prstGeom prst="rect">
            <a:avLst/>
          </a:prstGeom>
        </p:spPr>
      </p:pic>
      <p:sp>
        <p:nvSpPr>
          <p:cNvPr id="11" name="ZoneTexte 10">
            <a:extLst>
              <a:ext uri="{FF2B5EF4-FFF2-40B4-BE49-F238E27FC236}">
                <a16:creationId xmlns:a16="http://schemas.microsoft.com/office/drawing/2014/main" id="{45B027F1-9AF3-F527-2360-7C5FDA764F2F}"/>
              </a:ext>
            </a:extLst>
          </p:cNvPr>
          <p:cNvSpPr txBox="1"/>
          <p:nvPr/>
        </p:nvSpPr>
        <p:spPr>
          <a:xfrm>
            <a:off x="1892686" y="1262119"/>
            <a:ext cx="4746929" cy="738664"/>
          </a:xfrm>
          <a:prstGeom prst="rect">
            <a:avLst/>
          </a:prstGeom>
          <a:noFill/>
        </p:spPr>
        <p:txBody>
          <a:bodyPr wrap="square" rtlCol="0">
            <a:spAutoFit/>
          </a:bodyPr>
          <a:lstStyle/>
          <a:p>
            <a:r>
              <a:rPr lang="fr-FR" sz="1400" dirty="0"/>
              <a:t>En cliquant sur Export MX, il est possible de trier la base de données de la section en fonction de critères préalablement sélectionnés.</a:t>
            </a:r>
          </a:p>
        </p:txBody>
      </p:sp>
      <p:pic>
        <p:nvPicPr>
          <p:cNvPr id="15" name="Image 14">
            <a:extLst>
              <a:ext uri="{FF2B5EF4-FFF2-40B4-BE49-F238E27FC236}">
                <a16:creationId xmlns:a16="http://schemas.microsoft.com/office/drawing/2014/main" id="{B5AC90DD-5ACC-FC6F-8655-0184DD35725F}"/>
              </a:ext>
            </a:extLst>
          </p:cNvPr>
          <p:cNvPicPr>
            <a:picLocks noChangeAspect="1"/>
          </p:cNvPicPr>
          <p:nvPr/>
        </p:nvPicPr>
        <p:blipFill>
          <a:blip r:embed="rId4"/>
          <a:stretch>
            <a:fillRect/>
          </a:stretch>
        </p:blipFill>
        <p:spPr>
          <a:xfrm>
            <a:off x="1932167" y="2111239"/>
            <a:ext cx="3994454" cy="3479212"/>
          </a:xfrm>
          <a:prstGeom prst="rect">
            <a:avLst/>
          </a:prstGeom>
        </p:spPr>
      </p:pic>
      <p:cxnSp>
        <p:nvCxnSpPr>
          <p:cNvPr id="20" name="Connecteur droit avec flèche 19">
            <a:extLst>
              <a:ext uri="{FF2B5EF4-FFF2-40B4-BE49-F238E27FC236}">
                <a16:creationId xmlns:a16="http://schemas.microsoft.com/office/drawing/2014/main" id="{6383EA5D-40F0-E754-03EC-E56A0C653203}"/>
              </a:ext>
            </a:extLst>
          </p:cNvPr>
          <p:cNvCxnSpPr/>
          <p:nvPr/>
        </p:nvCxnSpPr>
        <p:spPr>
          <a:xfrm flipH="1">
            <a:off x="978010" y="4031311"/>
            <a:ext cx="706156" cy="429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E4DF3A00-DA97-2E96-7482-037D5383ACCA}"/>
              </a:ext>
            </a:extLst>
          </p:cNvPr>
          <p:cNvCxnSpPr>
            <a:cxnSpLocks/>
          </p:cNvCxnSpPr>
          <p:nvPr/>
        </p:nvCxnSpPr>
        <p:spPr>
          <a:xfrm>
            <a:off x="4509344" y="1924216"/>
            <a:ext cx="2130271" cy="952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503339" y="365127"/>
            <a:ext cx="8012011" cy="436910"/>
          </a:xfrm>
        </p:spPr>
        <p:txBody>
          <a:bodyPr>
            <a:normAutofit/>
          </a:bodyPr>
          <a:lstStyle/>
          <a:p>
            <a:pPr algn="ctr"/>
            <a:r>
              <a:rPr lang="fr-FR" sz="2000" dirty="0"/>
              <a:t>Création de requêtes multicritères (Export MX)</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endParaRPr lang="fr-FR" dirty="0"/>
          </a:p>
        </p:txBody>
      </p:sp>
      <p:pic>
        <p:nvPicPr>
          <p:cNvPr id="6" name="Image 5" descr="Une image contenant texte, capture d’écran, logiciel, Page web&#10;&#10;Description générée automatiquement">
            <a:extLst>
              <a:ext uri="{FF2B5EF4-FFF2-40B4-BE49-F238E27FC236}">
                <a16:creationId xmlns:a16="http://schemas.microsoft.com/office/drawing/2014/main" id="{B448CEA4-E1C4-D4E3-6C63-7478EEEAE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265" y="952107"/>
            <a:ext cx="3530085" cy="3327871"/>
          </a:xfrm>
          <a:prstGeom prst="rect">
            <a:avLst/>
          </a:prstGeom>
        </p:spPr>
      </p:pic>
      <p:sp>
        <p:nvSpPr>
          <p:cNvPr id="8" name="ZoneTexte 7">
            <a:extLst>
              <a:ext uri="{FF2B5EF4-FFF2-40B4-BE49-F238E27FC236}">
                <a16:creationId xmlns:a16="http://schemas.microsoft.com/office/drawing/2014/main" id="{98538E27-E9FD-B755-31BA-197813270858}"/>
              </a:ext>
            </a:extLst>
          </p:cNvPr>
          <p:cNvSpPr txBox="1"/>
          <p:nvPr/>
        </p:nvSpPr>
        <p:spPr>
          <a:xfrm>
            <a:off x="628650" y="918854"/>
            <a:ext cx="4166483" cy="523220"/>
          </a:xfrm>
          <a:prstGeom prst="rect">
            <a:avLst/>
          </a:prstGeom>
          <a:noFill/>
        </p:spPr>
        <p:txBody>
          <a:bodyPr wrap="square" rtlCol="0">
            <a:spAutoFit/>
          </a:bodyPr>
          <a:lstStyle/>
          <a:p>
            <a:r>
              <a:rPr lang="fr-FR" sz="1400" dirty="0"/>
              <a:t>Il reste à sélectionner les champs que l’on veut voir affichés et cliquer sur </a:t>
            </a:r>
          </a:p>
        </p:txBody>
      </p:sp>
      <p:pic>
        <p:nvPicPr>
          <p:cNvPr id="12" name="Image 11">
            <a:extLst>
              <a:ext uri="{FF2B5EF4-FFF2-40B4-BE49-F238E27FC236}">
                <a16:creationId xmlns:a16="http://schemas.microsoft.com/office/drawing/2014/main" id="{97CC4383-B3D5-3898-E413-64C40CE2599E}"/>
              </a:ext>
            </a:extLst>
          </p:cNvPr>
          <p:cNvPicPr>
            <a:picLocks noChangeAspect="1"/>
          </p:cNvPicPr>
          <p:nvPr/>
        </p:nvPicPr>
        <p:blipFill>
          <a:blip r:embed="rId3"/>
          <a:stretch>
            <a:fillRect/>
          </a:stretch>
        </p:blipFill>
        <p:spPr>
          <a:xfrm>
            <a:off x="2453328" y="1200182"/>
            <a:ext cx="853514" cy="289585"/>
          </a:xfrm>
          <a:prstGeom prst="rect">
            <a:avLst/>
          </a:prstGeom>
        </p:spPr>
      </p:pic>
      <p:pic>
        <p:nvPicPr>
          <p:cNvPr id="14" name="Image 13" descr="Une image contenant texte, capture d’écran, nombre, logiciel&#10;&#10;Description générée automatiquement">
            <a:extLst>
              <a:ext uri="{FF2B5EF4-FFF2-40B4-BE49-F238E27FC236}">
                <a16:creationId xmlns:a16="http://schemas.microsoft.com/office/drawing/2014/main" id="{58106EAD-F10D-E62A-363F-99BDEFDD2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363" y="1676617"/>
            <a:ext cx="3361192" cy="3228022"/>
          </a:xfrm>
          <a:prstGeom prst="rect">
            <a:avLst/>
          </a:prstGeom>
        </p:spPr>
      </p:pic>
      <p:cxnSp>
        <p:nvCxnSpPr>
          <p:cNvPr id="17" name="Connecteur droit avec flèche 16">
            <a:extLst>
              <a:ext uri="{FF2B5EF4-FFF2-40B4-BE49-F238E27FC236}">
                <a16:creationId xmlns:a16="http://schemas.microsoft.com/office/drawing/2014/main" id="{8BED933F-195C-B131-2D44-0F73785B7783}"/>
              </a:ext>
            </a:extLst>
          </p:cNvPr>
          <p:cNvCxnSpPr>
            <a:cxnSpLocks/>
          </p:cNvCxnSpPr>
          <p:nvPr/>
        </p:nvCxnSpPr>
        <p:spPr>
          <a:xfrm>
            <a:off x="3991555" y="1180464"/>
            <a:ext cx="906448" cy="16581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D3E18674-3C80-0A50-4BF3-7E111DB89042}"/>
              </a:ext>
            </a:extLst>
          </p:cNvPr>
          <p:cNvSpPr txBox="1"/>
          <p:nvPr/>
        </p:nvSpPr>
        <p:spPr>
          <a:xfrm>
            <a:off x="4360939" y="4396795"/>
            <a:ext cx="4778735" cy="954107"/>
          </a:xfrm>
          <a:prstGeom prst="rect">
            <a:avLst/>
          </a:prstGeom>
          <a:noFill/>
        </p:spPr>
        <p:txBody>
          <a:bodyPr wrap="square" rtlCol="0">
            <a:spAutoFit/>
          </a:bodyPr>
          <a:lstStyle/>
          <a:p>
            <a:r>
              <a:rPr lang="fr-FR" sz="1400" dirty="0"/>
              <a:t>Le résultat est affiché, présenté sous différentes formes. En cliquant sur la disquette, la liste devient dynamique peut être enregistrée .</a:t>
            </a:r>
          </a:p>
          <a:p>
            <a:endParaRPr lang="fr-FR" sz="1400" dirty="0"/>
          </a:p>
        </p:txBody>
      </p:sp>
      <p:pic>
        <p:nvPicPr>
          <p:cNvPr id="27" name="Image 26">
            <a:extLst>
              <a:ext uri="{FF2B5EF4-FFF2-40B4-BE49-F238E27FC236}">
                <a16:creationId xmlns:a16="http://schemas.microsoft.com/office/drawing/2014/main" id="{D015C0A5-6CB8-1A78-F457-33CF5AF97BF0}"/>
              </a:ext>
            </a:extLst>
          </p:cNvPr>
          <p:cNvPicPr>
            <a:picLocks noChangeAspect="1"/>
          </p:cNvPicPr>
          <p:nvPr/>
        </p:nvPicPr>
        <p:blipFill>
          <a:blip r:embed="rId5"/>
          <a:stretch>
            <a:fillRect/>
          </a:stretch>
        </p:blipFill>
        <p:spPr>
          <a:xfrm>
            <a:off x="729250" y="5022204"/>
            <a:ext cx="3262305" cy="1271227"/>
          </a:xfrm>
          <a:prstGeom prst="rect">
            <a:avLst/>
          </a:prstGeom>
        </p:spPr>
      </p:pic>
      <p:cxnSp>
        <p:nvCxnSpPr>
          <p:cNvPr id="29" name="Connecteur droit avec flèche 28">
            <a:extLst>
              <a:ext uri="{FF2B5EF4-FFF2-40B4-BE49-F238E27FC236}">
                <a16:creationId xmlns:a16="http://schemas.microsoft.com/office/drawing/2014/main" id="{D1C3D736-8464-02F8-4355-1E88DB240CF5}"/>
              </a:ext>
            </a:extLst>
          </p:cNvPr>
          <p:cNvCxnSpPr/>
          <p:nvPr/>
        </p:nvCxnSpPr>
        <p:spPr>
          <a:xfrm flipH="1" flipV="1">
            <a:off x="3204376" y="4126727"/>
            <a:ext cx="1156563" cy="5963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3805F722-6E87-DB18-4B2B-B3EED5DCC9A4}"/>
              </a:ext>
            </a:extLst>
          </p:cNvPr>
          <p:cNvSpPr txBox="1"/>
          <p:nvPr/>
        </p:nvSpPr>
        <p:spPr>
          <a:xfrm>
            <a:off x="4572000" y="5478449"/>
            <a:ext cx="4365266" cy="954107"/>
          </a:xfrm>
          <a:prstGeom prst="rect">
            <a:avLst/>
          </a:prstGeom>
          <a:noFill/>
        </p:spPr>
        <p:txBody>
          <a:bodyPr wrap="square" rtlCol="0">
            <a:spAutoFit/>
          </a:bodyPr>
          <a:lstStyle/>
          <a:p>
            <a:r>
              <a:rPr lang="fr-FR" sz="1400" dirty="0"/>
              <a:t>Il est alors possible de la nommer pour utilisation ultérieure. </a:t>
            </a:r>
            <a:r>
              <a:rPr lang="fr-FR" sz="1400" dirty="0">
                <a:solidFill>
                  <a:srgbClr val="FF0000"/>
                </a:solidFill>
              </a:rPr>
              <a:t>Attention à bien sélectionner « Non Partagé » afin de garder pour la section ces requêtes locales.</a:t>
            </a:r>
          </a:p>
        </p:txBody>
      </p:sp>
      <p:cxnSp>
        <p:nvCxnSpPr>
          <p:cNvPr id="32" name="Connecteur droit avec flèche 31">
            <a:extLst>
              <a:ext uri="{FF2B5EF4-FFF2-40B4-BE49-F238E27FC236}">
                <a16:creationId xmlns:a16="http://schemas.microsoft.com/office/drawing/2014/main" id="{14A86D18-FAFA-F1E6-125E-F2BE63804065}"/>
              </a:ext>
            </a:extLst>
          </p:cNvPr>
          <p:cNvCxnSpPr/>
          <p:nvPr/>
        </p:nvCxnSpPr>
        <p:spPr>
          <a:xfrm flipH="1">
            <a:off x="2941983" y="5939146"/>
            <a:ext cx="1526650" cy="640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24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Comment se connecter pour la première fois</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sp>
        <p:nvSpPr>
          <p:cNvPr id="9" name="Rectangle 7">
            <a:extLst>
              <a:ext uri="{FF2B5EF4-FFF2-40B4-BE49-F238E27FC236}">
                <a16:creationId xmlns:a16="http://schemas.microsoft.com/office/drawing/2014/main" id="{C7B728E6-9542-E7E7-7001-B6153716E013}"/>
              </a:ext>
            </a:extLst>
          </p:cNvPr>
          <p:cNvSpPr>
            <a:spLocks noChangeArrowheads="1"/>
          </p:cNvSpPr>
          <p:nvPr/>
        </p:nvSpPr>
        <p:spPr bwMode="auto">
          <a:xfrm>
            <a:off x="0" y="459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B1D92B8B-8684-0C89-0C2B-6E72B9848824}"/>
              </a:ext>
            </a:extLst>
          </p:cNvPr>
          <p:cNvSpPr txBox="1"/>
          <p:nvPr/>
        </p:nvSpPr>
        <p:spPr>
          <a:xfrm>
            <a:off x="468230" y="959730"/>
            <a:ext cx="804712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1200" b="0" i="0" u="none" strike="noStrike" cap="none" normalizeH="0" baseline="0" dirty="0">
                <a:ln>
                  <a:noFill/>
                </a:ln>
                <a:solidFill>
                  <a:schemeClr val="tx1"/>
                </a:solidFill>
                <a:effectLst/>
                <a:ea typeface="Calibri" panose="020F0502020204030204" pitchFamily="34" charset="0"/>
              </a:rPr>
              <a:t>Depuis la page d’accueil nationale du site internet </a:t>
            </a:r>
            <a:r>
              <a:rPr kumimoji="0" lang="fr-FR" altLang="fr-FR" sz="1200" b="0" i="0" u="none" strike="noStrike" cap="none" normalizeH="0" baseline="0" dirty="0">
                <a:ln>
                  <a:noFill/>
                </a:ln>
                <a:solidFill>
                  <a:schemeClr val="tx1"/>
                </a:solidFill>
                <a:effectLst/>
                <a:ea typeface="Calibri" panose="020F0502020204030204" pitchFamily="34" charset="0"/>
                <a:hlinkClick r:id="rId2"/>
              </a:rPr>
              <a:t>https://www.anmonm.org</a:t>
            </a:r>
            <a:r>
              <a:rPr kumimoji="0" lang="fr-FR" altLang="fr-FR" sz="1200" b="0" i="0" u="none" strike="noStrike" cap="none" normalizeH="0" baseline="0" dirty="0">
                <a:ln>
                  <a:noFill/>
                </a:ln>
                <a:solidFill>
                  <a:schemeClr val="tx1"/>
                </a:solidFill>
                <a:effectLst/>
                <a:ea typeface="Calibri" panose="020F0502020204030204" pitchFamily="34" charset="0"/>
              </a:rPr>
              <a:t>, cliquez sur le bouton « Espace membre » et suivez la procédure pour vous inscrire.</a:t>
            </a:r>
          </a:p>
          <a:p>
            <a:pPr marL="0" marR="0" lvl="0" indent="0" algn="l" defTabSz="914400" rtl="0" eaLnBrk="0" fontAlgn="base" latinLnBrk="0" hangingPunct="0">
              <a:lnSpc>
                <a:spcPct val="100000"/>
              </a:lnSpc>
              <a:spcBef>
                <a:spcPct val="0"/>
              </a:spcBef>
              <a:spcAft>
                <a:spcPct val="0"/>
              </a:spcAft>
              <a:buClrTx/>
              <a:buSzTx/>
              <a:tabLst/>
            </a:pPr>
            <a:r>
              <a:rPr kumimoji="0" lang="fr-FR" altLang="fr-FR" sz="1200" b="0" i="0" u="none" strike="noStrike" cap="none" normalizeH="0" baseline="0" dirty="0">
                <a:ln>
                  <a:noFill/>
                </a:ln>
                <a:solidFill>
                  <a:schemeClr val="tx1"/>
                </a:solidFill>
                <a:effectLst/>
                <a:ea typeface="Calibri" panose="020F0502020204030204" pitchFamily="34" charset="0"/>
              </a:rPr>
              <a:t>Une fois inscrit, vous vous trouverez dans votre espace privé.</a:t>
            </a:r>
          </a:p>
          <a:p>
            <a:pPr marL="0" marR="0" lvl="0" indent="0" algn="l" defTabSz="914400" rtl="0" eaLnBrk="0" fontAlgn="base" latinLnBrk="0" hangingPunct="0">
              <a:lnSpc>
                <a:spcPct val="100000"/>
              </a:lnSpc>
              <a:spcBef>
                <a:spcPct val="0"/>
              </a:spcBef>
              <a:spcAft>
                <a:spcPct val="0"/>
              </a:spcAft>
              <a:buClrTx/>
              <a:buSzTx/>
              <a:tabLst/>
            </a:pPr>
            <a:r>
              <a:rPr kumimoji="0" lang="fr-FR" altLang="fr-FR" sz="1200" b="0" i="0" u="none" strike="noStrike" cap="none" normalizeH="0" baseline="0" dirty="0">
                <a:ln>
                  <a:noFill/>
                </a:ln>
                <a:solidFill>
                  <a:schemeClr val="tx1"/>
                </a:solidFill>
                <a:effectLst/>
                <a:ea typeface="Calibri" panose="020F0502020204030204" pitchFamily="34" charset="0"/>
              </a:rPr>
              <a:t>Profitez-en pour mettre à jour vos données personnelles, si nécessaire.</a:t>
            </a:r>
          </a:p>
          <a:p>
            <a:pPr marL="0" marR="0" lvl="0" indent="0" algn="l" defTabSz="914400" rtl="0" eaLnBrk="0" fontAlgn="base" latinLnBrk="0" hangingPunct="0">
              <a:lnSpc>
                <a:spcPct val="100000"/>
              </a:lnSpc>
              <a:spcBef>
                <a:spcPct val="0"/>
              </a:spcBef>
              <a:spcAft>
                <a:spcPct val="0"/>
              </a:spcAft>
              <a:buClrTx/>
              <a:buSzTx/>
              <a:tabLst/>
            </a:pPr>
            <a:r>
              <a:rPr kumimoji="0" lang="fr-FR" altLang="fr-FR" sz="1200" b="0" i="0" u="none" strike="noStrike" cap="none" normalizeH="0" baseline="0" dirty="0">
                <a:ln>
                  <a:noFill/>
                </a:ln>
                <a:solidFill>
                  <a:schemeClr val="tx1"/>
                </a:solidFill>
                <a:effectLst/>
                <a:ea typeface="Calibri" panose="020F0502020204030204" pitchFamily="34" charset="0"/>
              </a:rPr>
              <a:t>Au-dessus de votre fiche, en cliquant sur Retour en administration, vous aurez accès à l’espace de gestion de votre section :</a:t>
            </a:r>
          </a:p>
        </p:txBody>
      </p:sp>
      <p:pic>
        <p:nvPicPr>
          <p:cNvPr id="13" name="Image 12" descr="Une image contenant texte, capture d’écran, Police&#10;&#10;Description générée automatiquement">
            <a:extLst>
              <a:ext uri="{FF2B5EF4-FFF2-40B4-BE49-F238E27FC236}">
                <a16:creationId xmlns:a16="http://schemas.microsoft.com/office/drawing/2014/main" id="{5EB4B2AF-3813-7AF6-D77A-0137937FA6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509" y="2370905"/>
            <a:ext cx="5031336" cy="1539826"/>
          </a:xfrm>
          <a:prstGeom prst="rect">
            <a:avLst/>
          </a:prstGeom>
        </p:spPr>
      </p:pic>
      <p:sp>
        <p:nvSpPr>
          <p:cNvPr id="14" name="ZoneTexte 13">
            <a:extLst>
              <a:ext uri="{FF2B5EF4-FFF2-40B4-BE49-F238E27FC236}">
                <a16:creationId xmlns:a16="http://schemas.microsoft.com/office/drawing/2014/main" id="{5C41D010-72DD-92BF-500F-B2B9549CFEE4}"/>
              </a:ext>
            </a:extLst>
          </p:cNvPr>
          <p:cNvSpPr txBox="1"/>
          <p:nvPr/>
        </p:nvSpPr>
        <p:spPr>
          <a:xfrm>
            <a:off x="468230" y="4055201"/>
            <a:ext cx="7556907" cy="461665"/>
          </a:xfrm>
          <a:prstGeom prst="rect">
            <a:avLst/>
          </a:prstGeom>
          <a:noFill/>
        </p:spPr>
        <p:txBody>
          <a:bodyPr wrap="square" rtlCol="0">
            <a:spAutoFit/>
          </a:bodyPr>
          <a:lstStyle/>
          <a:p>
            <a:pPr lvl="0"/>
            <a:r>
              <a:rPr lang="fr-FR" sz="1200" dirty="0">
                <a:effectLst/>
                <a:ea typeface="Calibri" panose="020F0502020204030204" pitchFamily="34" charset="0"/>
                <a:cs typeface="Calibri" panose="020F0502020204030204" pitchFamily="34" charset="0"/>
              </a:rPr>
              <a:t>Vous pouvez, tout en bas de la page d’accueil nationale, vous connecter ultérieurement en cliquant sur Administration et en saisissant vos codes d’accès :</a:t>
            </a:r>
          </a:p>
        </p:txBody>
      </p:sp>
      <p:pic>
        <p:nvPicPr>
          <p:cNvPr id="15" name="Image 14" descr="Une image contenant texte, carte de visite, capture d’écran, Police&#10;&#10;Description générée automatiquement">
            <a:extLst>
              <a:ext uri="{FF2B5EF4-FFF2-40B4-BE49-F238E27FC236}">
                <a16:creationId xmlns:a16="http://schemas.microsoft.com/office/drawing/2014/main" id="{85BAF06A-8614-C6E4-1701-7FD6A5217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09" y="4716848"/>
            <a:ext cx="6080760" cy="1359535"/>
          </a:xfrm>
          <a:prstGeom prst="rect">
            <a:avLst/>
          </a:prstGeom>
        </p:spPr>
      </p:pic>
    </p:spTree>
    <p:extLst>
      <p:ext uri="{BB962C8B-B14F-4D97-AF65-F5344CB8AC3E}">
        <p14:creationId xmlns:p14="http://schemas.microsoft.com/office/powerpoint/2010/main" val="274908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Tableau de bord de l’admin group</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pic>
        <p:nvPicPr>
          <p:cNvPr id="7" name="Image 6" descr="Une image contenant texte, capture d’écran, logiciel, Page web&#10;&#10;Description générée automatiquement">
            <a:extLst>
              <a:ext uri="{FF2B5EF4-FFF2-40B4-BE49-F238E27FC236}">
                <a16:creationId xmlns:a16="http://schemas.microsoft.com/office/drawing/2014/main" id="{8688B610-17BE-3ADF-1220-67BCFDA9C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5" y="794592"/>
            <a:ext cx="9060110" cy="5103585"/>
          </a:xfrm>
          <a:prstGeom prst="rect">
            <a:avLst/>
          </a:prstGeom>
        </p:spPr>
      </p:pic>
      <p:sp>
        <p:nvSpPr>
          <p:cNvPr id="6" name="ZoneTexte 5">
            <a:extLst>
              <a:ext uri="{FF2B5EF4-FFF2-40B4-BE49-F238E27FC236}">
                <a16:creationId xmlns:a16="http://schemas.microsoft.com/office/drawing/2014/main" id="{6DB85458-4C05-4E15-BDD6-5FD6DAA82286}"/>
              </a:ext>
            </a:extLst>
          </p:cNvPr>
          <p:cNvSpPr txBox="1"/>
          <p:nvPr/>
        </p:nvSpPr>
        <p:spPr>
          <a:xfrm>
            <a:off x="763399" y="5928156"/>
            <a:ext cx="817926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Après saisie de vos identifiants vous atteignez votre page d’ accueil. Celle-ci est la page de l’administrateur de Groupe, la page des trésoriers, secrétaires et webmasters de groupe est plus spécialisée.</a:t>
            </a:r>
          </a:p>
        </p:txBody>
      </p:sp>
    </p:spTree>
    <p:extLst>
      <p:ext uri="{BB962C8B-B14F-4D97-AF65-F5344CB8AC3E}">
        <p14:creationId xmlns:p14="http://schemas.microsoft.com/office/powerpoint/2010/main" val="320611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Ouverture de la fiche d’un membre</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pic>
        <p:nvPicPr>
          <p:cNvPr id="10" name="Image 9" descr="Une image contenant texte, capture d’écran, Police, nombre&#10;&#10;Description générée automatiquement">
            <a:extLst>
              <a:ext uri="{FF2B5EF4-FFF2-40B4-BE49-F238E27FC236}">
                <a16:creationId xmlns:a16="http://schemas.microsoft.com/office/drawing/2014/main" id="{12FC2D4C-2603-78E5-0DCC-6B9CC3445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09" y="1006681"/>
            <a:ext cx="1038369" cy="2302457"/>
          </a:xfrm>
          <a:prstGeom prst="rect">
            <a:avLst/>
          </a:prstGeom>
        </p:spPr>
      </p:pic>
      <p:pic>
        <p:nvPicPr>
          <p:cNvPr id="12" name="Image 11" descr="Une image contenant texte, capture d’écran, nombre, logiciel&#10;&#10;Description générée automatiquement">
            <a:extLst>
              <a:ext uri="{FF2B5EF4-FFF2-40B4-BE49-F238E27FC236}">
                <a16:creationId xmlns:a16="http://schemas.microsoft.com/office/drawing/2014/main" id="{A69201BF-A0DD-D0D3-066F-2F20EAC5A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831" y="802037"/>
            <a:ext cx="6805584" cy="3294635"/>
          </a:xfrm>
          <a:prstGeom prst="rect">
            <a:avLst/>
          </a:prstGeom>
        </p:spPr>
      </p:pic>
      <p:sp>
        <p:nvSpPr>
          <p:cNvPr id="16" name="ZoneTexte 15">
            <a:extLst>
              <a:ext uri="{FF2B5EF4-FFF2-40B4-BE49-F238E27FC236}">
                <a16:creationId xmlns:a16="http://schemas.microsoft.com/office/drawing/2014/main" id="{5AF9C86D-7550-7CFD-DDAA-0989A43A633D}"/>
              </a:ext>
            </a:extLst>
          </p:cNvPr>
          <p:cNvSpPr txBox="1"/>
          <p:nvPr/>
        </p:nvSpPr>
        <p:spPr>
          <a:xfrm>
            <a:off x="-61106" y="3526084"/>
            <a:ext cx="2368405" cy="646331"/>
          </a:xfrm>
          <a:prstGeom prst="rect">
            <a:avLst/>
          </a:prstGeom>
          <a:noFill/>
        </p:spPr>
        <p:txBody>
          <a:bodyPr wrap="none" rtlCol="0">
            <a:spAutoFit/>
          </a:bodyPr>
          <a:lstStyle/>
          <a:p>
            <a:r>
              <a:rPr lang="fr-FR" sz="1200" dirty="0"/>
              <a:t>Cliquer sur Recherche</a:t>
            </a:r>
          </a:p>
          <a:p>
            <a:r>
              <a:rPr lang="fr-FR" sz="1200" dirty="0"/>
              <a:t>Puis sur la 1</a:t>
            </a:r>
            <a:r>
              <a:rPr lang="fr-FR" sz="1200" baseline="30000" dirty="0"/>
              <a:t>ère</a:t>
            </a:r>
            <a:r>
              <a:rPr lang="fr-FR" sz="1200" dirty="0"/>
              <a:t> lettre du nom</a:t>
            </a:r>
          </a:p>
          <a:p>
            <a:r>
              <a:rPr lang="fr-FR" sz="1200" dirty="0"/>
              <a:t>Puis sur la silhouette du membre</a:t>
            </a:r>
          </a:p>
        </p:txBody>
      </p:sp>
      <p:cxnSp>
        <p:nvCxnSpPr>
          <p:cNvPr id="18" name="Connecteur droit avec flèche 17">
            <a:extLst>
              <a:ext uri="{FF2B5EF4-FFF2-40B4-BE49-F238E27FC236}">
                <a16:creationId xmlns:a16="http://schemas.microsoft.com/office/drawing/2014/main" id="{8627DEB2-71C0-9487-C6EE-C78007E36F49}"/>
              </a:ext>
            </a:extLst>
          </p:cNvPr>
          <p:cNvCxnSpPr/>
          <p:nvPr/>
        </p:nvCxnSpPr>
        <p:spPr>
          <a:xfrm flipV="1">
            <a:off x="973123" y="2709644"/>
            <a:ext cx="218114" cy="8164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BD941719-02F2-ED1C-6B1F-9C08B42C109C}"/>
              </a:ext>
            </a:extLst>
          </p:cNvPr>
          <p:cNvCxnSpPr/>
          <p:nvPr/>
        </p:nvCxnSpPr>
        <p:spPr>
          <a:xfrm flipV="1">
            <a:off x="1657350" y="1744910"/>
            <a:ext cx="3761938" cy="19881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73BD5E61-6CE1-DA6E-04ED-DA1A879F9EE4}"/>
              </a:ext>
            </a:extLst>
          </p:cNvPr>
          <p:cNvCxnSpPr/>
          <p:nvPr/>
        </p:nvCxnSpPr>
        <p:spPr>
          <a:xfrm flipV="1">
            <a:off x="1996580" y="3458427"/>
            <a:ext cx="689470" cy="491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Image 5" descr="Une image contenant texte, capture d’écran, logiciel, Page web&#10;&#10;Description générée automatiquement">
            <a:extLst>
              <a:ext uri="{FF2B5EF4-FFF2-40B4-BE49-F238E27FC236}">
                <a16:creationId xmlns:a16="http://schemas.microsoft.com/office/drawing/2014/main" id="{91976DCF-D880-3A92-A044-FCB764D32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515" y="4096672"/>
            <a:ext cx="5880683" cy="2805071"/>
          </a:xfrm>
          <a:prstGeom prst="rect">
            <a:avLst/>
          </a:prstGeom>
        </p:spPr>
      </p:pic>
    </p:spTree>
    <p:extLst>
      <p:ext uri="{BB962C8B-B14F-4D97-AF65-F5344CB8AC3E}">
        <p14:creationId xmlns:p14="http://schemas.microsoft.com/office/powerpoint/2010/main" val="76604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Ouverture de la fiche d’un membre</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sp>
        <p:nvSpPr>
          <p:cNvPr id="7" name="ZoneTexte 6">
            <a:extLst>
              <a:ext uri="{FF2B5EF4-FFF2-40B4-BE49-F238E27FC236}">
                <a16:creationId xmlns:a16="http://schemas.microsoft.com/office/drawing/2014/main" id="{984E834D-4260-541B-04C5-06FE025BBA7A}"/>
              </a:ext>
            </a:extLst>
          </p:cNvPr>
          <p:cNvSpPr txBox="1"/>
          <p:nvPr/>
        </p:nvSpPr>
        <p:spPr>
          <a:xfrm>
            <a:off x="2684275" y="1173460"/>
            <a:ext cx="6040074" cy="307777"/>
          </a:xfrm>
          <a:prstGeom prst="rect">
            <a:avLst/>
          </a:prstGeom>
          <a:noFill/>
        </p:spPr>
        <p:txBody>
          <a:bodyPr wrap="square" rtlCol="0">
            <a:spAutoFit/>
          </a:bodyPr>
          <a:lstStyle/>
          <a:p>
            <a:r>
              <a:rPr lang="fr-FR" sz="1400" dirty="0"/>
              <a:t>Photo à placer par le membre dans son espace personnel</a:t>
            </a:r>
          </a:p>
        </p:txBody>
      </p:sp>
      <p:sp>
        <p:nvSpPr>
          <p:cNvPr id="9" name="ZoneTexte 8">
            <a:extLst>
              <a:ext uri="{FF2B5EF4-FFF2-40B4-BE49-F238E27FC236}">
                <a16:creationId xmlns:a16="http://schemas.microsoft.com/office/drawing/2014/main" id="{07C9BAE4-6AC1-2F99-862C-CA39C73C2EAE}"/>
              </a:ext>
            </a:extLst>
          </p:cNvPr>
          <p:cNvSpPr txBox="1"/>
          <p:nvPr/>
        </p:nvSpPr>
        <p:spPr>
          <a:xfrm>
            <a:off x="2684275" y="1879115"/>
            <a:ext cx="5829300" cy="523220"/>
          </a:xfrm>
          <a:prstGeom prst="rect">
            <a:avLst/>
          </a:prstGeom>
          <a:noFill/>
        </p:spPr>
        <p:txBody>
          <a:bodyPr wrap="square" rtlCol="0">
            <a:spAutoFit/>
          </a:bodyPr>
          <a:lstStyle/>
          <a:p>
            <a:r>
              <a:rPr lang="fr-FR" sz="1400" dirty="0"/>
              <a:t>Situation du membre : Non cotisant, Cotisant non à jour, Cotisant à jour, Prospect, Démission, Suspension, Mutation, Décédé, Radié de l’Ordre</a:t>
            </a:r>
          </a:p>
        </p:txBody>
      </p:sp>
      <p:pic>
        <p:nvPicPr>
          <p:cNvPr id="12" name="Image 11" descr="Une image contenant texte, Visage humain, capture d’écran, Site web&#10;&#10;Description générée automatiquement">
            <a:extLst>
              <a:ext uri="{FF2B5EF4-FFF2-40B4-BE49-F238E27FC236}">
                <a16:creationId xmlns:a16="http://schemas.microsoft.com/office/drawing/2014/main" id="{74800C9F-3FA6-9A2A-C273-71B9F0253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22" y="583582"/>
            <a:ext cx="1653683" cy="5387807"/>
          </a:xfrm>
          <a:prstGeom prst="rect">
            <a:avLst/>
          </a:prstGeom>
        </p:spPr>
      </p:pic>
      <p:sp>
        <p:nvSpPr>
          <p:cNvPr id="13" name="ZoneTexte 12">
            <a:extLst>
              <a:ext uri="{FF2B5EF4-FFF2-40B4-BE49-F238E27FC236}">
                <a16:creationId xmlns:a16="http://schemas.microsoft.com/office/drawing/2014/main" id="{50C5B2B6-B790-AB4B-D58F-5EC1FFE4D571}"/>
              </a:ext>
            </a:extLst>
          </p:cNvPr>
          <p:cNvSpPr txBox="1"/>
          <p:nvPr/>
        </p:nvSpPr>
        <p:spPr>
          <a:xfrm>
            <a:off x="2686050" y="2481420"/>
            <a:ext cx="5198552" cy="307777"/>
          </a:xfrm>
          <a:prstGeom prst="rect">
            <a:avLst/>
          </a:prstGeom>
          <a:noFill/>
        </p:spPr>
        <p:txBody>
          <a:bodyPr wrap="square" rtlCol="0">
            <a:spAutoFit/>
          </a:bodyPr>
          <a:lstStyle/>
          <a:p>
            <a:r>
              <a:rPr lang="fr-FR" sz="1400" dirty="0"/>
              <a:t>Possibilité de visualiser la fiche personnelle du membre</a:t>
            </a:r>
          </a:p>
        </p:txBody>
      </p:sp>
      <p:sp>
        <p:nvSpPr>
          <p:cNvPr id="14" name="ZoneTexte 13">
            <a:extLst>
              <a:ext uri="{FF2B5EF4-FFF2-40B4-BE49-F238E27FC236}">
                <a16:creationId xmlns:a16="http://schemas.microsoft.com/office/drawing/2014/main" id="{41432E98-DD84-3D89-14EF-318957B49D94}"/>
              </a:ext>
            </a:extLst>
          </p:cNvPr>
          <p:cNvSpPr txBox="1"/>
          <p:nvPr/>
        </p:nvSpPr>
        <p:spPr>
          <a:xfrm>
            <a:off x="2735426" y="2751018"/>
            <a:ext cx="5099800" cy="307777"/>
          </a:xfrm>
          <a:prstGeom prst="rect">
            <a:avLst/>
          </a:prstGeom>
          <a:noFill/>
        </p:spPr>
        <p:txBody>
          <a:bodyPr wrap="square" rtlCol="0">
            <a:spAutoFit/>
          </a:bodyPr>
          <a:lstStyle/>
          <a:p>
            <a:r>
              <a:rPr lang="fr-FR" sz="1400" dirty="0"/>
              <a:t>Création du rendez-vous apparaissant sur votre page d’accueil</a:t>
            </a:r>
          </a:p>
        </p:txBody>
      </p:sp>
      <p:sp>
        <p:nvSpPr>
          <p:cNvPr id="16" name="ZoneTexte 15">
            <a:extLst>
              <a:ext uri="{FF2B5EF4-FFF2-40B4-BE49-F238E27FC236}">
                <a16:creationId xmlns:a16="http://schemas.microsoft.com/office/drawing/2014/main" id="{BE60AE7B-4AB7-ED6B-0828-3DF74AAB6673}"/>
              </a:ext>
            </a:extLst>
          </p:cNvPr>
          <p:cNvSpPr txBox="1"/>
          <p:nvPr/>
        </p:nvSpPr>
        <p:spPr>
          <a:xfrm>
            <a:off x="2684275" y="3163546"/>
            <a:ext cx="4854534" cy="307777"/>
          </a:xfrm>
          <a:prstGeom prst="rect">
            <a:avLst/>
          </a:prstGeom>
          <a:noFill/>
        </p:spPr>
        <p:txBody>
          <a:bodyPr wrap="none" rtlCol="0">
            <a:spAutoFit/>
          </a:bodyPr>
          <a:lstStyle/>
          <a:p>
            <a:r>
              <a:rPr lang="fr-FR" sz="1400" dirty="0"/>
              <a:t>Possibilité pour le trésorier de saisir la cotisation du membre</a:t>
            </a:r>
          </a:p>
        </p:txBody>
      </p:sp>
      <p:sp>
        <p:nvSpPr>
          <p:cNvPr id="17" name="ZoneTexte 16">
            <a:extLst>
              <a:ext uri="{FF2B5EF4-FFF2-40B4-BE49-F238E27FC236}">
                <a16:creationId xmlns:a16="http://schemas.microsoft.com/office/drawing/2014/main" id="{1A20BF91-0232-9219-F52D-D6858D52264B}"/>
              </a:ext>
            </a:extLst>
          </p:cNvPr>
          <p:cNvSpPr txBox="1"/>
          <p:nvPr/>
        </p:nvSpPr>
        <p:spPr>
          <a:xfrm>
            <a:off x="2684275" y="3576074"/>
            <a:ext cx="7105678" cy="307777"/>
          </a:xfrm>
          <a:prstGeom prst="rect">
            <a:avLst/>
          </a:prstGeom>
          <a:noFill/>
        </p:spPr>
        <p:txBody>
          <a:bodyPr wrap="square" rtlCol="0">
            <a:spAutoFit/>
          </a:bodyPr>
          <a:lstStyle/>
          <a:p>
            <a:r>
              <a:rPr lang="fr-FR" sz="1400" dirty="0"/>
              <a:t>Le QR code permet l’intégration des coordonnées du membre dans un téléphone</a:t>
            </a:r>
          </a:p>
        </p:txBody>
      </p:sp>
      <p:sp>
        <p:nvSpPr>
          <p:cNvPr id="18" name="ZoneTexte 17">
            <a:extLst>
              <a:ext uri="{FF2B5EF4-FFF2-40B4-BE49-F238E27FC236}">
                <a16:creationId xmlns:a16="http://schemas.microsoft.com/office/drawing/2014/main" id="{F94AE962-E3D5-A724-A48A-9A3E8D065C55}"/>
              </a:ext>
            </a:extLst>
          </p:cNvPr>
          <p:cNvSpPr txBox="1"/>
          <p:nvPr/>
        </p:nvSpPr>
        <p:spPr>
          <a:xfrm>
            <a:off x="2642128" y="4671624"/>
            <a:ext cx="5755050" cy="523220"/>
          </a:xfrm>
          <a:prstGeom prst="rect">
            <a:avLst/>
          </a:prstGeom>
          <a:noFill/>
        </p:spPr>
        <p:txBody>
          <a:bodyPr wrap="square" rtlCol="0">
            <a:spAutoFit/>
          </a:bodyPr>
          <a:lstStyle/>
          <a:p>
            <a:r>
              <a:rPr lang="fr-FR" sz="1400" dirty="0"/>
              <a:t>Numéros ANMONM, </a:t>
            </a:r>
            <a:r>
              <a:rPr lang="fr-FR" sz="1400" dirty="0" err="1"/>
              <a:t>Netassoc</a:t>
            </a:r>
            <a:r>
              <a:rPr lang="fr-FR" sz="1400" dirty="0"/>
              <a:t> (ce numéro sera toujours identique même si le membre change de section), Login.</a:t>
            </a:r>
          </a:p>
        </p:txBody>
      </p:sp>
      <p:sp>
        <p:nvSpPr>
          <p:cNvPr id="19" name="ZoneTexte 18">
            <a:extLst>
              <a:ext uri="{FF2B5EF4-FFF2-40B4-BE49-F238E27FC236}">
                <a16:creationId xmlns:a16="http://schemas.microsoft.com/office/drawing/2014/main" id="{D2468E11-E09B-5AF5-1065-6CB7458350EC}"/>
              </a:ext>
            </a:extLst>
          </p:cNvPr>
          <p:cNvSpPr txBox="1"/>
          <p:nvPr/>
        </p:nvSpPr>
        <p:spPr>
          <a:xfrm>
            <a:off x="2690566" y="5376763"/>
            <a:ext cx="3424720" cy="307777"/>
          </a:xfrm>
          <a:prstGeom prst="rect">
            <a:avLst/>
          </a:prstGeom>
          <a:noFill/>
        </p:spPr>
        <p:txBody>
          <a:bodyPr wrap="none" rtlCol="0">
            <a:spAutoFit/>
          </a:bodyPr>
          <a:lstStyle/>
          <a:p>
            <a:r>
              <a:rPr lang="fr-FR" sz="1400" dirty="0"/>
              <a:t>Liens vers l’espace  personnel du membre</a:t>
            </a:r>
          </a:p>
        </p:txBody>
      </p:sp>
      <p:cxnSp>
        <p:nvCxnSpPr>
          <p:cNvPr id="21" name="Connecteur droit avec flèche 20">
            <a:extLst>
              <a:ext uri="{FF2B5EF4-FFF2-40B4-BE49-F238E27FC236}">
                <a16:creationId xmlns:a16="http://schemas.microsoft.com/office/drawing/2014/main" id="{44564612-005D-B0CD-B69C-BDE956B1C1DC}"/>
              </a:ext>
            </a:extLst>
          </p:cNvPr>
          <p:cNvCxnSpPr/>
          <p:nvPr/>
        </p:nvCxnSpPr>
        <p:spPr>
          <a:xfrm flipH="1">
            <a:off x="2030136" y="1319958"/>
            <a:ext cx="469783" cy="153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528908CD-421A-2838-3C9B-4041C0B56A2E}"/>
              </a:ext>
            </a:extLst>
          </p:cNvPr>
          <p:cNvCxnSpPr/>
          <p:nvPr/>
        </p:nvCxnSpPr>
        <p:spPr>
          <a:xfrm flipH="1">
            <a:off x="1971413" y="2135051"/>
            <a:ext cx="612396" cy="1135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91CFD196-F7BF-E5BA-D7F6-9DCC6667E661}"/>
              </a:ext>
            </a:extLst>
          </p:cNvPr>
          <p:cNvCxnSpPr/>
          <p:nvPr/>
        </p:nvCxnSpPr>
        <p:spPr>
          <a:xfrm flipH="1">
            <a:off x="2037214" y="2684508"/>
            <a:ext cx="46270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49F09CA9-1365-9748-B2E4-0BB3410CFB5E}"/>
              </a:ext>
            </a:extLst>
          </p:cNvPr>
          <p:cNvCxnSpPr>
            <a:stCxn id="14" idx="1"/>
          </p:cNvCxnSpPr>
          <p:nvPr/>
        </p:nvCxnSpPr>
        <p:spPr>
          <a:xfrm flipH="1">
            <a:off x="1360062" y="2904907"/>
            <a:ext cx="1375364" cy="663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0A3917EE-E48F-81C8-FC23-1718A771D587}"/>
              </a:ext>
            </a:extLst>
          </p:cNvPr>
          <p:cNvCxnSpPr>
            <a:stCxn id="16" idx="1"/>
          </p:cNvCxnSpPr>
          <p:nvPr/>
        </p:nvCxnSpPr>
        <p:spPr>
          <a:xfrm flipH="1" flipV="1">
            <a:off x="1828800" y="3163546"/>
            <a:ext cx="855475" cy="153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F7B5C5E5-A0BF-7A67-DA26-AB546326A358}"/>
              </a:ext>
            </a:extLst>
          </p:cNvPr>
          <p:cNvCxnSpPr>
            <a:stCxn id="17" idx="1"/>
          </p:cNvCxnSpPr>
          <p:nvPr/>
        </p:nvCxnSpPr>
        <p:spPr>
          <a:xfrm flipH="1" flipV="1">
            <a:off x="1828800" y="3729962"/>
            <a:ext cx="85547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CA0382A3-CA21-A02D-E704-D4D5F2C426B6}"/>
              </a:ext>
            </a:extLst>
          </p:cNvPr>
          <p:cNvCxnSpPr>
            <a:cxnSpLocks/>
            <a:stCxn id="18" idx="1"/>
          </p:cNvCxnSpPr>
          <p:nvPr/>
        </p:nvCxnSpPr>
        <p:spPr>
          <a:xfrm flipH="1">
            <a:off x="1828800" y="4933234"/>
            <a:ext cx="8133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2B2417ED-057B-84CE-E0F5-C5D23A117B9C}"/>
              </a:ext>
            </a:extLst>
          </p:cNvPr>
          <p:cNvCxnSpPr>
            <a:cxnSpLocks/>
            <a:stCxn id="19" idx="1"/>
          </p:cNvCxnSpPr>
          <p:nvPr/>
        </p:nvCxnSpPr>
        <p:spPr>
          <a:xfrm flipH="1">
            <a:off x="2124924" y="5530652"/>
            <a:ext cx="565642" cy="5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4C7A7160-4F3B-42EA-FEDE-3125B9E281FC}"/>
              </a:ext>
            </a:extLst>
          </p:cNvPr>
          <p:cNvCxnSpPr>
            <a:cxnSpLocks/>
            <a:stCxn id="18" idx="1"/>
          </p:cNvCxnSpPr>
          <p:nvPr/>
        </p:nvCxnSpPr>
        <p:spPr>
          <a:xfrm flipH="1" flipV="1">
            <a:off x="1828800" y="4747851"/>
            <a:ext cx="813328" cy="185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Connecteur droit avec flèche 43">
            <a:extLst>
              <a:ext uri="{FF2B5EF4-FFF2-40B4-BE49-F238E27FC236}">
                <a16:creationId xmlns:a16="http://schemas.microsoft.com/office/drawing/2014/main" id="{8DC8CA7A-D6FB-AA09-B9F6-ABF1193F485A}"/>
              </a:ext>
            </a:extLst>
          </p:cNvPr>
          <p:cNvCxnSpPr>
            <a:cxnSpLocks/>
            <a:stCxn id="18" idx="1"/>
          </p:cNvCxnSpPr>
          <p:nvPr/>
        </p:nvCxnSpPr>
        <p:spPr>
          <a:xfrm flipH="1">
            <a:off x="1828800" y="4933234"/>
            <a:ext cx="813328" cy="2184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Connecteur droit avec flèche 48">
            <a:extLst>
              <a:ext uri="{FF2B5EF4-FFF2-40B4-BE49-F238E27FC236}">
                <a16:creationId xmlns:a16="http://schemas.microsoft.com/office/drawing/2014/main" id="{7D6212D2-6EE4-A704-9674-E3DE93603A1C}"/>
              </a:ext>
            </a:extLst>
          </p:cNvPr>
          <p:cNvCxnSpPr>
            <a:cxnSpLocks/>
            <a:stCxn id="19" idx="1"/>
          </p:cNvCxnSpPr>
          <p:nvPr/>
        </p:nvCxnSpPr>
        <p:spPr>
          <a:xfrm flipH="1" flipV="1">
            <a:off x="2111705" y="5376763"/>
            <a:ext cx="578861" cy="153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Connecteur droit avec flèche 55">
            <a:extLst>
              <a:ext uri="{FF2B5EF4-FFF2-40B4-BE49-F238E27FC236}">
                <a16:creationId xmlns:a16="http://schemas.microsoft.com/office/drawing/2014/main" id="{98DDFBB8-D1D4-C7E7-A227-3BA9BC42EC03}"/>
              </a:ext>
            </a:extLst>
          </p:cNvPr>
          <p:cNvCxnSpPr>
            <a:stCxn id="19" idx="1"/>
          </p:cNvCxnSpPr>
          <p:nvPr/>
        </p:nvCxnSpPr>
        <p:spPr>
          <a:xfrm flipH="1">
            <a:off x="2118314" y="5530652"/>
            <a:ext cx="572252" cy="1819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46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F979A-9441-21C6-7DE0-13E9D0CF97FC}"/>
              </a:ext>
            </a:extLst>
          </p:cNvPr>
          <p:cNvSpPr>
            <a:spLocks noGrp="1"/>
          </p:cNvSpPr>
          <p:nvPr>
            <p:ph type="title"/>
          </p:nvPr>
        </p:nvSpPr>
        <p:spPr>
          <a:xfrm>
            <a:off x="628650" y="365127"/>
            <a:ext cx="7886700" cy="436910"/>
          </a:xfrm>
        </p:spPr>
        <p:txBody>
          <a:bodyPr>
            <a:normAutofit/>
          </a:bodyPr>
          <a:lstStyle/>
          <a:p>
            <a:pPr algn="ctr"/>
            <a:r>
              <a:rPr lang="fr-FR" sz="2000" dirty="0"/>
              <a:t>Ouverture de la fiche d’un membre</a:t>
            </a:r>
          </a:p>
        </p:txBody>
      </p:sp>
      <p:sp>
        <p:nvSpPr>
          <p:cNvPr id="4" name="Espace réservé de la date 3">
            <a:extLst>
              <a:ext uri="{FF2B5EF4-FFF2-40B4-BE49-F238E27FC236}">
                <a16:creationId xmlns:a16="http://schemas.microsoft.com/office/drawing/2014/main" id="{D18D4084-9114-AD9A-28B6-59F02173E493}"/>
              </a:ext>
            </a:extLst>
          </p:cNvPr>
          <p:cNvSpPr>
            <a:spLocks noGrp="1"/>
          </p:cNvSpPr>
          <p:nvPr>
            <p:ph type="dt" sz="half" idx="10"/>
          </p:nvPr>
        </p:nvSpPr>
        <p:spPr/>
        <p:txBody>
          <a:bodyPr/>
          <a:lstStyle/>
          <a:p>
            <a:r>
              <a:rPr lang="fr-FR"/>
              <a:t>Janvier  2025</a:t>
            </a:r>
          </a:p>
        </p:txBody>
      </p:sp>
      <p:sp>
        <p:nvSpPr>
          <p:cNvPr id="7" name="ZoneTexte 6">
            <a:extLst>
              <a:ext uri="{FF2B5EF4-FFF2-40B4-BE49-F238E27FC236}">
                <a16:creationId xmlns:a16="http://schemas.microsoft.com/office/drawing/2014/main" id="{984E834D-4260-541B-04C5-06FE025BBA7A}"/>
              </a:ext>
            </a:extLst>
          </p:cNvPr>
          <p:cNvSpPr txBox="1"/>
          <p:nvPr/>
        </p:nvSpPr>
        <p:spPr>
          <a:xfrm>
            <a:off x="2684275" y="1173460"/>
            <a:ext cx="6040074" cy="307777"/>
          </a:xfrm>
          <a:prstGeom prst="rect">
            <a:avLst/>
          </a:prstGeom>
          <a:noFill/>
        </p:spPr>
        <p:txBody>
          <a:bodyPr wrap="square" rtlCol="0">
            <a:spAutoFit/>
          </a:bodyPr>
          <a:lstStyle/>
          <a:p>
            <a:r>
              <a:rPr lang="fr-FR" sz="1400" dirty="0"/>
              <a:t>Nombre d’interactions avec le membre</a:t>
            </a:r>
          </a:p>
        </p:txBody>
      </p:sp>
      <p:sp>
        <p:nvSpPr>
          <p:cNvPr id="9" name="ZoneTexte 8">
            <a:extLst>
              <a:ext uri="{FF2B5EF4-FFF2-40B4-BE49-F238E27FC236}">
                <a16:creationId xmlns:a16="http://schemas.microsoft.com/office/drawing/2014/main" id="{07C9BAE4-6AC1-2F99-862C-CA39C73C2EAE}"/>
              </a:ext>
            </a:extLst>
          </p:cNvPr>
          <p:cNvSpPr txBox="1"/>
          <p:nvPr/>
        </p:nvSpPr>
        <p:spPr>
          <a:xfrm>
            <a:off x="2642128" y="2056358"/>
            <a:ext cx="5829300" cy="307777"/>
          </a:xfrm>
          <a:prstGeom prst="rect">
            <a:avLst/>
          </a:prstGeom>
          <a:noFill/>
        </p:spPr>
        <p:txBody>
          <a:bodyPr wrap="square" rtlCol="0">
            <a:spAutoFit/>
          </a:bodyPr>
          <a:lstStyle/>
          <a:p>
            <a:r>
              <a:rPr lang="fr-FR" sz="1400" dirty="0"/>
              <a:t>Statut du membre : Adhérent, Sympathisant, membre à vie etc..</a:t>
            </a:r>
          </a:p>
        </p:txBody>
      </p:sp>
      <p:sp>
        <p:nvSpPr>
          <p:cNvPr id="13" name="ZoneTexte 12">
            <a:extLst>
              <a:ext uri="{FF2B5EF4-FFF2-40B4-BE49-F238E27FC236}">
                <a16:creationId xmlns:a16="http://schemas.microsoft.com/office/drawing/2014/main" id="{50C5B2B6-B790-AB4B-D58F-5EC1FFE4D571}"/>
              </a:ext>
            </a:extLst>
          </p:cNvPr>
          <p:cNvSpPr txBox="1"/>
          <p:nvPr/>
        </p:nvSpPr>
        <p:spPr>
          <a:xfrm>
            <a:off x="2642128" y="2407290"/>
            <a:ext cx="5198552" cy="307777"/>
          </a:xfrm>
          <a:prstGeom prst="rect">
            <a:avLst/>
          </a:prstGeom>
          <a:noFill/>
        </p:spPr>
        <p:txBody>
          <a:bodyPr wrap="square" rtlCol="0">
            <a:spAutoFit/>
          </a:bodyPr>
          <a:lstStyle/>
          <a:p>
            <a:r>
              <a:rPr lang="fr-FR" sz="1400" dirty="0"/>
              <a:t>Possibilité de visualiser le profil  du membre</a:t>
            </a:r>
          </a:p>
        </p:txBody>
      </p:sp>
      <p:sp>
        <p:nvSpPr>
          <p:cNvPr id="17" name="ZoneTexte 16">
            <a:extLst>
              <a:ext uri="{FF2B5EF4-FFF2-40B4-BE49-F238E27FC236}">
                <a16:creationId xmlns:a16="http://schemas.microsoft.com/office/drawing/2014/main" id="{1A20BF91-0232-9219-F52D-D6858D52264B}"/>
              </a:ext>
            </a:extLst>
          </p:cNvPr>
          <p:cNvSpPr txBox="1"/>
          <p:nvPr/>
        </p:nvSpPr>
        <p:spPr>
          <a:xfrm>
            <a:off x="2642128" y="3628482"/>
            <a:ext cx="4001751" cy="307777"/>
          </a:xfrm>
          <a:prstGeom prst="rect">
            <a:avLst/>
          </a:prstGeom>
          <a:noFill/>
        </p:spPr>
        <p:txBody>
          <a:bodyPr wrap="square" rtlCol="0">
            <a:spAutoFit/>
          </a:bodyPr>
          <a:lstStyle/>
          <a:p>
            <a:r>
              <a:rPr lang="fr-FR" sz="1400" dirty="0"/>
              <a:t>Téléchargement du recto de la carte de membre.</a:t>
            </a:r>
          </a:p>
        </p:txBody>
      </p:sp>
      <p:sp>
        <p:nvSpPr>
          <p:cNvPr id="18" name="ZoneTexte 17">
            <a:extLst>
              <a:ext uri="{FF2B5EF4-FFF2-40B4-BE49-F238E27FC236}">
                <a16:creationId xmlns:a16="http://schemas.microsoft.com/office/drawing/2014/main" id="{F94AE962-E3D5-A724-A48A-9A3E8D065C55}"/>
              </a:ext>
            </a:extLst>
          </p:cNvPr>
          <p:cNvSpPr txBox="1"/>
          <p:nvPr/>
        </p:nvSpPr>
        <p:spPr>
          <a:xfrm>
            <a:off x="2616891" y="4640364"/>
            <a:ext cx="6157520" cy="307777"/>
          </a:xfrm>
          <a:prstGeom prst="rect">
            <a:avLst/>
          </a:prstGeom>
          <a:noFill/>
        </p:spPr>
        <p:txBody>
          <a:bodyPr wrap="square" rtlCol="0">
            <a:spAutoFit/>
          </a:bodyPr>
          <a:lstStyle/>
          <a:p>
            <a:r>
              <a:rPr lang="fr-FR" sz="1400" dirty="0"/>
              <a:t>Nombre de connexions à l’espace personnel et de documents téléchargés</a:t>
            </a:r>
          </a:p>
        </p:txBody>
      </p:sp>
      <p:sp>
        <p:nvSpPr>
          <p:cNvPr id="19" name="ZoneTexte 18">
            <a:extLst>
              <a:ext uri="{FF2B5EF4-FFF2-40B4-BE49-F238E27FC236}">
                <a16:creationId xmlns:a16="http://schemas.microsoft.com/office/drawing/2014/main" id="{D2468E11-E09B-5AF5-1065-6CB7458350EC}"/>
              </a:ext>
            </a:extLst>
          </p:cNvPr>
          <p:cNvSpPr txBox="1"/>
          <p:nvPr/>
        </p:nvSpPr>
        <p:spPr>
          <a:xfrm>
            <a:off x="2642128" y="5494276"/>
            <a:ext cx="2415213" cy="307777"/>
          </a:xfrm>
          <a:prstGeom prst="rect">
            <a:avLst/>
          </a:prstGeom>
          <a:noFill/>
        </p:spPr>
        <p:txBody>
          <a:bodyPr wrap="none" rtlCol="0">
            <a:spAutoFit/>
          </a:bodyPr>
          <a:lstStyle/>
          <a:p>
            <a:r>
              <a:rPr lang="fr-FR" sz="1400" dirty="0"/>
              <a:t>Réseaux sociaux du membre</a:t>
            </a:r>
          </a:p>
        </p:txBody>
      </p:sp>
      <p:cxnSp>
        <p:nvCxnSpPr>
          <p:cNvPr id="21" name="Connecteur droit avec flèche 20">
            <a:extLst>
              <a:ext uri="{FF2B5EF4-FFF2-40B4-BE49-F238E27FC236}">
                <a16:creationId xmlns:a16="http://schemas.microsoft.com/office/drawing/2014/main" id="{44564612-005D-B0CD-B69C-BDE956B1C1DC}"/>
              </a:ext>
            </a:extLst>
          </p:cNvPr>
          <p:cNvCxnSpPr>
            <a:cxnSpLocks/>
          </p:cNvCxnSpPr>
          <p:nvPr/>
        </p:nvCxnSpPr>
        <p:spPr>
          <a:xfrm flipH="1">
            <a:off x="1679642" y="1366878"/>
            <a:ext cx="820277" cy="1646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528908CD-421A-2838-3C9B-4041C0B56A2E}"/>
              </a:ext>
            </a:extLst>
          </p:cNvPr>
          <p:cNvCxnSpPr>
            <a:cxnSpLocks/>
          </p:cNvCxnSpPr>
          <p:nvPr/>
        </p:nvCxnSpPr>
        <p:spPr>
          <a:xfrm flipH="1">
            <a:off x="1682587" y="2284884"/>
            <a:ext cx="934304" cy="1400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91CFD196-F7BF-E5BA-D7F6-9DCC6667E661}"/>
              </a:ext>
            </a:extLst>
          </p:cNvPr>
          <p:cNvCxnSpPr>
            <a:cxnSpLocks/>
            <a:stCxn id="13" idx="1"/>
          </p:cNvCxnSpPr>
          <p:nvPr/>
        </p:nvCxnSpPr>
        <p:spPr>
          <a:xfrm flipH="1">
            <a:off x="1657350" y="2561179"/>
            <a:ext cx="984778" cy="20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F7B5C5E5-A0BF-7A67-DA26-AB546326A358}"/>
              </a:ext>
            </a:extLst>
          </p:cNvPr>
          <p:cNvCxnSpPr>
            <a:cxnSpLocks/>
            <a:stCxn id="17" idx="1"/>
          </p:cNvCxnSpPr>
          <p:nvPr/>
        </p:nvCxnSpPr>
        <p:spPr>
          <a:xfrm flipH="1">
            <a:off x="1945568" y="3782371"/>
            <a:ext cx="69656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CA0382A3-CA21-A02D-E704-D4D5F2C426B6}"/>
              </a:ext>
            </a:extLst>
          </p:cNvPr>
          <p:cNvCxnSpPr>
            <a:cxnSpLocks/>
          </p:cNvCxnSpPr>
          <p:nvPr/>
        </p:nvCxnSpPr>
        <p:spPr>
          <a:xfrm flipH="1">
            <a:off x="1679642" y="4825114"/>
            <a:ext cx="8173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2B2417ED-057B-84CE-E0F5-C5D23A117B9C}"/>
              </a:ext>
            </a:extLst>
          </p:cNvPr>
          <p:cNvCxnSpPr>
            <a:cxnSpLocks/>
          </p:cNvCxnSpPr>
          <p:nvPr/>
        </p:nvCxnSpPr>
        <p:spPr>
          <a:xfrm flipH="1">
            <a:off x="1828800" y="5656326"/>
            <a:ext cx="6681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Image 19" descr="Une image contenant texte, capture d’écran, Police, nombre&#10;&#10;Description générée automatiquement">
            <a:extLst>
              <a:ext uri="{FF2B5EF4-FFF2-40B4-BE49-F238E27FC236}">
                <a16:creationId xmlns:a16="http://schemas.microsoft.com/office/drawing/2014/main" id="{3D7F987F-4ACD-0EBB-5CEA-1A33F2D13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6" y="1005055"/>
            <a:ext cx="1699407" cy="4846740"/>
          </a:xfrm>
          <a:prstGeom prst="rect">
            <a:avLst/>
          </a:prstGeom>
        </p:spPr>
      </p:pic>
    </p:spTree>
    <p:extLst>
      <p:ext uri="{BB962C8B-B14F-4D97-AF65-F5344CB8AC3E}">
        <p14:creationId xmlns:p14="http://schemas.microsoft.com/office/powerpoint/2010/main" val="238630172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3126</Words>
  <Application>Microsoft Office PowerPoint</Application>
  <PresentationFormat>Affichage à l'écran (4:3)</PresentationFormat>
  <Paragraphs>287</Paragraphs>
  <Slides>44</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51" baseType="lpstr">
      <vt:lpstr>Aptos</vt:lpstr>
      <vt:lpstr>Aptos Display</vt:lpstr>
      <vt:lpstr>Arial</vt:lpstr>
      <vt:lpstr>Arial Nova</vt:lpstr>
      <vt:lpstr>Calibri</vt:lpstr>
      <vt:lpstr>Thème Office</vt:lpstr>
      <vt:lpstr>Worksheet</vt:lpstr>
      <vt:lpstr>Manuel d’utilisation du CRM* de Netanswer</vt:lpstr>
      <vt:lpstr>Présentation PowerPoint</vt:lpstr>
      <vt:lpstr>Présentation PowerPoint</vt:lpstr>
      <vt:lpstr>Présentation PowerPoint</vt:lpstr>
      <vt:lpstr>Comment se connecter pour la première fois</vt:lpstr>
      <vt:lpstr>Tableau de bord de l’admin group</vt:lpstr>
      <vt:lpstr>Ouverture de la fiche d’un membre</vt:lpstr>
      <vt:lpstr>Ouverture de la fiche d’un membre</vt:lpstr>
      <vt:lpstr>Ouverture de la fiche d’un membre</vt:lpstr>
      <vt:lpstr>Examen de la fiche d’un membre – Onglet Général</vt:lpstr>
      <vt:lpstr>Examen de la fiche d’un membre – Onglet Etat-Civil</vt:lpstr>
      <vt:lpstr>Examen de la fiche d’un membre – Onglets Etat-Civil et Suivi adhérent</vt:lpstr>
      <vt:lpstr>Examen de la fiche d’un membre – Onglet Mail/Abonnements</vt:lpstr>
      <vt:lpstr>Examen de la fiche d’un membre – Onglet Paiements</vt:lpstr>
      <vt:lpstr>Examen de la fiche d’un membre – Onglet Adresse Perso</vt:lpstr>
      <vt:lpstr>Examen de la fiche d’un membre – Onglets Adresse Professionnelle et Historique Pro</vt:lpstr>
      <vt:lpstr>Examen de la fiche d’un membre – Onglet Interactions</vt:lpstr>
      <vt:lpstr>Examen de la fiche d’un membre – Onglet Confidentialité</vt:lpstr>
      <vt:lpstr>Examen de la fiche d’un membre – Onglet Groupe</vt:lpstr>
      <vt:lpstr>Ajout d’un membre dans une section</vt:lpstr>
      <vt:lpstr>Ajout d’un membre dans une section</vt:lpstr>
      <vt:lpstr>Encaissement des chèques et gestion de la trésorerie</vt:lpstr>
      <vt:lpstr>Saisie d’une cotisation</vt:lpstr>
      <vt:lpstr>Saisie d’un paiement (Cotisation, supplément, revue et don)</vt:lpstr>
      <vt:lpstr>Saisie d’un don seul</vt:lpstr>
      <vt:lpstr>Remise de Paiements</vt:lpstr>
      <vt:lpstr>Remise de Paiements</vt:lpstr>
      <vt:lpstr>Liste de Paiements</vt:lpstr>
      <vt:lpstr>Saisie d’un abandon de frais</vt:lpstr>
      <vt:lpstr>Recherche de cotisant</vt:lpstr>
      <vt:lpstr>Recherche de cotisant</vt:lpstr>
      <vt:lpstr>Ajout de documents dans la bibliothèque </vt:lpstr>
      <vt:lpstr>Formulaires et Imprimés</vt:lpstr>
      <vt:lpstr>Création de liens dans un email pour remplacer les pièces jointes</vt:lpstr>
      <vt:lpstr>Création de liens dans un email pour remplacer les pièces jointes</vt:lpstr>
      <vt:lpstr>Création de liens dans un email pour remplacer les pièces jointes</vt:lpstr>
      <vt:lpstr>Envoyer un mailing aux membres de la section</vt:lpstr>
      <vt:lpstr>Envoyer un mailing aux membres de la section</vt:lpstr>
      <vt:lpstr>Gestion des membres du comité de la section</vt:lpstr>
      <vt:lpstr>Intégration d’un membre au comité de la section</vt:lpstr>
      <vt:lpstr>Délégation des droits d’administrateur au sein de la section</vt:lpstr>
      <vt:lpstr>Validation d’une fiche adhérent modifiée en ligne</vt:lpstr>
      <vt:lpstr>Création de requêtes multicritères (Export MX)</vt:lpstr>
      <vt:lpstr>Création de requêtes multicritères (Export MX)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Manuel d’utilisation du CRM* de Netanswer</dc:title>
  <dc:creator>Patrick Lemarchand</dc:creator>
  <cp:lastModifiedBy>Patrick Lemarchand</cp:lastModifiedBy>
  <cp:revision>88</cp:revision>
  <dcterms:created xsi:type="dcterms:W3CDTF">2024-05-14T08:48:19Z</dcterms:created>
  <dcterms:modified xsi:type="dcterms:W3CDTF">2025-01-17T07:39:44Z</dcterms:modified>
</cp:coreProperties>
</file>